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handoutMasterIdLst>
    <p:handoutMasterId r:id="rId43"/>
  </p:handoutMasterIdLst>
  <p:sldIdLst>
    <p:sldId id="2076137150" r:id="rId2"/>
    <p:sldId id="2076137142" r:id="rId3"/>
    <p:sldId id="2126" r:id="rId4"/>
    <p:sldId id="4554" r:id="rId5"/>
    <p:sldId id="1892" r:id="rId6"/>
    <p:sldId id="2076137147" r:id="rId7"/>
    <p:sldId id="2076137146" r:id="rId8"/>
    <p:sldId id="268" r:id="rId9"/>
    <p:sldId id="4519" r:id="rId10"/>
    <p:sldId id="260" r:id="rId11"/>
    <p:sldId id="1891" r:id="rId12"/>
    <p:sldId id="1819" r:id="rId13"/>
    <p:sldId id="4514" r:id="rId14"/>
    <p:sldId id="2076137172" r:id="rId15"/>
    <p:sldId id="2076137144" r:id="rId16"/>
    <p:sldId id="1879" r:id="rId17"/>
    <p:sldId id="4293" r:id="rId18"/>
    <p:sldId id="4305" r:id="rId19"/>
    <p:sldId id="4306" r:id="rId20"/>
    <p:sldId id="4253" r:id="rId21"/>
    <p:sldId id="2076137143" r:id="rId22"/>
    <p:sldId id="1889" r:id="rId23"/>
    <p:sldId id="2076137153" r:id="rId24"/>
    <p:sldId id="2076137154" r:id="rId25"/>
    <p:sldId id="2076137156" r:id="rId26"/>
    <p:sldId id="2076137157" r:id="rId27"/>
    <p:sldId id="2076137158" r:id="rId28"/>
    <p:sldId id="2076137159" r:id="rId29"/>
    <p:sldId id="2076137160" r:id="rId30"/>
    <p:sldId id="2076137161" r:id="rId31"/>
    <p:sldId id="2076137162" r:id="rId32"/>
    <p:sldId id="2076137165" r:id="rId33"/>
    <p:sldId id="2076137166" r:id="rId34"/>
    <p:sldId id="271" r:id="rId35"/>
    <p:sldId id="2076137141" r:id="rId36"/>
    <p:sldId id="2076137168" r:id="rId37"/>
    <p:sldId id="2076137169" r:id="rId38"/>
    <p:sldId id="2076137167" r:id="rId39"/>
    <p:sldId id="2076137171" r:id="rId40"/>
    <p:sldId id="207613717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da REBAÏ" initials="HR" lastIdx="1" clrIdx="0">
    <p:extLst>
      <p:ext uri="{19B8F6BF-5375-455C-9EA6-DF929625EA0E}">
        <p15:presenceInfo xmlns:p15="http://schemas.microsoft.com/office/powerpoint/2012/main" userId="c0db0e701980ff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4C02"/>
    <a:srgbClr val="FFF1E2"/>
    <a:srgbClr val="9665AE"/>
    <a:srgbClr val="F4BF31"/>
    <a:srgbClr val="DD5900"/>
    <a:srgbClr val="FFAA27"/>
    <a:srgbClr val="00188F"/>
    <a:srgbClr val="006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4605" autoAdjust="0"/>
  </p:normalViewPr>
  <p:slideViewPr>
    <p:cSldViewPr snapToGrid="0">
      <p:cViewPr varScale="1">
        <p:scale>
          <a:sx n="97" d="100"/>
          <a:sy n="97" d="100"/>
        </p:scale>
        <p:origin x="1080" y="72"/>
      </p:cViewPr>
      <p:guideLst/>
    </p:cSldViewPr>
  </p:slid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DF0B46-7BAB-40D6-8A08-0E6D18D15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270D28C3-2D24-45FF-96EC-AA59506CF4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363E5F-B88B-4163-A39C-4E21E2F5B38D}" type="datetimeFigureOut">
              <a:rPr lang="en-CA" smtClean="0"/>
              <a:t>2020-04-23</a:t>
            </a:fld>
            <a:endParaRPr lang="en-CA"/>
          </a:p>
        </p:txBody>
      </p:sp>
      <p:sp>
        <p:nvSpPr>
          <p:cNvPr id="4" name="Espace réservé du pied de page 3">
            <a:extLst>
              <a:ext uri="{FF2B5EF4-FFF2-40B4-BE49-F238E27FC236}">
                <a16:creationId xmlns:a16="http://schemas.microsoft.com/office/drawing/2014/main" id="{21982454-6E17-4011-BA19-02075ED629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52606DCD-A2FD-402D-B8CC-8E3AC65FE8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2D6926-97C9-423C-A6BF-C78CCC5F9205}" type="slidenum">
              <a:rPr lang="en-CA" smtClean="0"/>
              <a:t>‹N°›</a:t>
            </a:fld>
            <a:endParaRPr lang="en-CA"/>
          </a:p>
        </p:txBody>
      </p:sp>
    </p:spTree>
    <p:extLst>
      <p:ext uri="{BB962C8B-B14F-4D97-AF65-F5344CB8AC3E}">
        <p14:creationId xmlns:p14="http://schemas.microsoft.com/office/powerpoint/2010/main" val="4023257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851748-6136-45EB-AC7A-E7619B1670E4}" type="datetimeFigureOut">
              <a:rPr lang="en-CA" smtClean="0"/>
              <a:t>2020-04-22</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D7BF1-8325-4B37-937F-AB813C8AC311}" type="slidenum">
              <a:rPr lang="en-CA" smtClean="0"/>
              <a:t>‹N°›</a:t>
            </a:fld>
            <a:endParaRPr lang="en-CA"/>
          </a:p>
        </p:txBody>
      </p:sp>
      <p:pic>
        <p:nvPicPr>
          <p:cNvPr id="9" name="Image 8">
            <a:extLst>
              <a:ext uri="{FF2B5EF4-FFF2-40B4-BE49-F238E27FC236}">
                <a16:creationId xmlns:a16="http://schemas.microsoft.com/office/drawing/2014/main" id="{78ACA3C8-7669-43B0-B51D-7332E6E7F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682" y="1281140"/>
            <a:ext cx="646178" cy="497557"/>
          </a:xfrm>
          <a:prstGeom prst="rect">
            <a:avLst/>
          </a:prstGeom>
        </p:spPr>
      </p:pic>
      <p:pic>
        <p:nvPicPr>
          <p:cNvPr id="10" name="Image 9">
            <a:extLst>
              <a:ext uri="{FF2B5EF4-FFF2-40B4-BE49-F238E27FC236}">
                <a16:creationId xmlns:a16="http://schemas.microsoft.com/office/drawing/2014/main" id="{E5AE99C3-AFC5-4C0B-827B-750625BF24D1}"/>
              </a:ext>
            </a:extLst>
          </p:cNvPr>
          <p:cNvPicPr>
            <a:picLocks noChangeAspect="1"/>
          </p:cNvPicPr>
          <p:nvPr/>
        </p:nvPicPr>
        <p:blipFill>
          <a:blip r:embed="rId3"/>
          <a:stretch>
            <a:fillRect/>
          </a:stretch>
        </p:blipFill>
        <p:spPr>
          <a:xfrm>
            <a:off x="5510311" y="4525811"/>
            <a:ext cx="646232" cy="499915"/>
          </a:xfrm>
          <a:prstGeom prst="rect">
            <a:avLst/>
          </a:prstGeom>
        </p:spPr>
      </p:pic>
    </p:spTree>
    <p:extLst>
      <p:ext uri="{BB962C8B-B14F-4D97-AF65-F5344CB8AC3E}">
        <p14:creationId xmlns:p14="http://schemas.microsoft.com/office/powerpoint/2010/main" val="307563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a:t>
            </a:fld>
            <a:endParaRPr lang="en-CA"/>
          </a:p>
        </p:txBody>
      </p:sp>
    </p:spTree>
    <p:extLst>
      <p:ext uri="{BB962C8B-B14F-4D97-AF65-F5344CB8AC3E}">
        <p14:creationId xmlns:p14="http://schemas.microsoft.com/office/powerpoint/2010/main" val="184031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12</a:t>
            </a:fld>
            <a:endParaRPr lang="en-CA"/>
          </a:p>
        </p:txBody>
      </p:sp>
    </p:spTree>
    <p:extLst>
      <p:ext uri="{BB962C8B-B14F-4D97-AF65-F5344CB8AC3E}">
        <p14:creationId xmlns:p14="http://schemas.microsoft.com/office/powerpoint/2010/main" val="226884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4/22/2020 10:00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8194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15</a:t>
            </a:fld>
            <a:endParaRPr lang="en-CA"/>
          </a:p>
        </p:txBody>
      </p:sp>
    </p:spTree>
    <p:extLst>
      <p:ext uri="{BB962C8B-B14F-4D97-AF65-F5344CB8AC3E}">
        <p14:creationId xmlns:p14="http://schemas.microsoft.com/office/powerpoint/2010/main" val="206564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44486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4/22/2020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65089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4/22/2020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
        <p:nvSpPr>
          <p:cNvPr id="3" name="Espace réservé des notes 2">
            <a:extLst>
              <a:ext uri="{FF2B5EF4-FFF2-40B4-BE49-F238E27FC236}">
                <a16:creationId xmlns:a16="http://schemas.microsoft.com/office/drawing/2014/main" id="{240C717C-F69F-4A3C-9825-F36FC7FC041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62336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4/22/2020 10:03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9337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Service Fabric is an open source project and is used in many services in Azure infrastructure as well as other Microsoft services, including Azure Event Hubs, Azure Cosmos DB, Azure SQL DB, Dynamic 365 and Cortana. The major sub-sections of Service Fabric can be seen below.</a:t>
            </a:r>
          </a:p>
          <a:p>
            <a:endParaRPr lang="en-US"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20</a:t>
            </a:fld>
            <a:endParaRPr lang="en-CA"/>
          </a:p>
        </p:txBody>
      </p:sp>
    </p:spTree>
    <p:extLst>
      <p:ext uri="{BB962C8B-B14F-4D97-AF65-F5344CB8AC3E}">
        <p14:creationId xmlns:p14="http://schemas.microsoft.com/office/powerpoint/2010/main" val="475380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Service Fabric is a platform that makes it easier to build and deploy microservices-based applications, handling both stateful and stateless operations. It will run on any Windows system and there’s also a Linux version, which means that it’s portable across multiple cloud environments including Amazon Web Services, OpenStack and VMware.</a:t>
            </a:r>
          </a:p>
          <a:p>
            <a:endParaRPr lang="en-US" dirty="0"/>
          </a:p>
          <a:p>
            <a:r>
              <a:rPr lang="en-US" dirty="0"/>
              <a:t>Apps that are created in the Azure Service Fabric environment are made up of granular microservices, small chunks of code which are uploaded and run separately. These microservices communicate with each other using service application-programming interfaces (APIs). Because microservices are modular, it’s possible to scale each component of an app separately which simplifies the process of rolling out changes, in contrast to traditional monolithic architecture.</a:t>
            </a:r>
          </a:p>
          <a:p>
            <a:endParaRPr lang="en-US" dirty="0"/>
          </a:p>
          <a:p>
            <a:r>
              <a:rPr lang="en-US" dirty="0"/>
              <a:t>Service Fabric provides lifecycle management capabilities to microservice based applications. The microservices are hosted inside containers that are deployed across the Service Fabric cluster. Using containers instead of virtual machines means a massive increase in density and greater still density can be achieved by moving from containers to microservices in these containers. For instance, a single cluster for Azure SQL Database is made up of hundreds of machines running tens of thousands of containers that in turn host hundreds of thousands of databases. Each database is a Service Fabric stateful microservice.</a:t>
            </a:r>
          </a:p>
          <a:p>
            <a:endParaRPr lang="en-US" dirty="0"/>
          </a:p>
          <a:p>
            <a:r>
              <a:rPr lang="en-US" dirty="0"/>
              <a:t>Subsystems of Service Fabric</a:t>
            </a:r>
          </a:p>
          <a:p>
            <a:endParaRPr lang="en-US" dirty="0"/>
          </a:p>
          <a:p>
            <a:r>
              <a:rPr lang="en-US" dirty="0"/>
              <a:t>The first layer from the bottom, the Transport Subsystem is responsible for providing secure communication channels between nodes in a Service Fabric cluster. The Federation Subsystem above it helps logically group physical or virtual nodes into a cluster so that it can be managed as a unit. This helps Service Fabric with tasks such as failure detection, leader election, and routing. Reliability of the workload hosted on Service Fabric is managed by the Reliability Subsystem. It owns the responsibility of replication, resource management, and failover. The Hosting &amp; Activation Subsystem manages the lifecycle of the workload on every node and the Management Subsystem is responsible for managing the lifecycle of applications. The Testability Subsystem helps developers test their workload before and after deployment. Service location of services hosted on Service Fabric is managed by Communication Subsystem. The top three boxes capture the application programming models and the application model available for the developers to consume. More about application models is discussed in later parts of this book.</a:t>
            </a:r>
          </a:p>
          <a:p>
            <a:endParaRPr lang="en-US" dirty="0"/>
          </a:p>
          <a:p>
            <a:r>
              <a:rPr lang="en-US" dirty="0"/>
              <a:t>Transport Subsystem</a:t>
            </a:r>
          </a:p>
          <a:p>
            <a:r>
              <a:rPr lang="en-US" dirty="0"/>
              <a:t>The Transport Subsystem provides a communication channel for intra and inter cluster communication. The channels used for communication are secured by X509 certificate or Windows security. The subsystem supports both one-way and request-response communication patterns. These channels are in turn used by the Federation Subsystem for broadcast and multicast messaging. This subsystem is internal to Service Fabric and cannot be directly used by the developers for application programming.</a:t>
            </a:r>
          </a:p>
          <a:p>
            <a:endParaRPr lang="en-US" dirty="0"/>
          </a:p>
          <a:p>
            <a:r>
              <a:rPr lang="en-US" dirty="0"/>
              <a:t>Federation Subsystem</a:t>
            </a:r>
          </a:p>
          <a:p>
            <a:r>
              <a:rPr lang="en-US" dirty="0"/>
              <a:t>Federation Subsystem is responsible for logically grouping virtual or physical machines together to form a Service Fabric cluster. This subsystem uses the communication infrastructure provided by the Transport Subsystem to achieve this grouping. Grouping of nodes helps Service Fabric better manage the resources. The key responsibilities of this subsystem includes failure detection, leader election, and routing. The subsystem forms a ring topology over the nodes allocated for the cluster. A token-leasing mechanism along with a heartbeat check is implemented within the system to detect failures, perform leader election, and to achieve consistent routing.</a:t>
            </a:r>
          </a:p>
          <a:p>
            <a:endParaRPr lang="en-US" dirty="0"/>
          </a:p>
          <a:p>
            <a:r>
              <a:rPr lang="en-US" dirty="0"/>
              <a:t>Reliability Subsystem</a:t>
            </a:r>
          </a:p>
          <a:p>
            <a:r>
              <a:rPr lang="en-US" dirty="0"/>
              <a:t>Reliability of the service hosted on the platform is ensured by the Reliability Subsystem. It achieves these tasks by managing failover, replicating, and balancing resources across nodes in a cluster.</a:t>
            </a:r>
          </a:p>
          <a:p>
            <a:endParaRPr lang="en-US" dirty="0"/>
          </a:p>
          <a:p>
            <a:r>
              <a:rPr lang="en-US" dirty="0"/>
              <a:t>The replicator logic within this subsystem is responsible for replicating the state across multiple instances of a service. Maintaining consistency between the primary and the secondary replicas in a service deployment is its main task. It interacts with the failover unit and the reconfiguration agent to understand what needs to be replicated.</a:t>
            </a:r>
          </a:p>
          <a:p>
            <a:endParaRPr lang="en-US" dirty="0"/>
          </a:p>
          <a:p>
            <a:r>
              <a:rPr lang="en-US" dirty="0"/>
              <a:t>Any changes in the number of nodes in the cluster trigger the failover manager service. This in turn triggers automatic redistribution of services across the active nodes.</a:t>
            </a:r>
          </a:p>
          <a:p>
            <a:endParaRPr lang="en-US" dirty="0"/>
          </a:p>
          <a:p>
            <a:r>
              <a:rPr lang="en-US" dirty="0"/>
              <a:t>The resource manager plays the part of placing service replicas across different failure domains. It is also responsible for balancing the resources across the available nodes in the cluster while optimizing the load distribution and resource consumption.</a:t>
            </a:r>
          </a:p>
          <a:p>
            <a:endParaRPr lang="en-US" dirty="0"/>
          </a:p>
          <a:p>
            <a:r>
              <a:rPr lang="en-US" dirty="0"/>
              <a:t>Management Subsystem</a:t>
            </a:r>
          </a:p>
          <a:p>
            <a:r>
              <a:rPr lang="en-US" dirty="0"/>
              <a:t>The application lifecycle management of workloads deployed on a Service Fabric cluster is owned by the Management Subsystem. Application developers can access the Management Subsystem functionalities through administrative APIs or PowerShell cmdlets to provision, deploy, upgrade, or de-provision applications. All these operations can be performed without any downtime. The Management Subsystem has three key components – cluster manager, health manager, and image store.</a:t>
            </a:r>
          </a:p>
          <a:p>
            <a:endParaRPr lang="en-US" dirty="0"/>
          </a:p>
          <a:p>
            <a:r>
              <a:rPr lang="en-US" dirty="0"/>
              <a:t>The cluster manager interacts with the failover manager and the resource manager in the Reliability Subsystem for deploying the applications of available nodes considering the placement constraints. It is responsible for the lifecycle of the application, starting from provisioning to de-provisioning. It also integrates with the health manager to perform health checks during service upgrades.</a:t>
            </a:r>
          </a:p>
          <a:p>
            <a:endParaRPr lang="en-US" dirty="0"/>
          </a:p>
          <a:p>
            <a:r>
              <a:rPr lang="en-US" dirty="0"/>
              <a:t>Health manager, as the name suggests, is responsible for monitoring the health of applications, services, nodes, partitions, and replicas. It is also responsible for aggregating the health status and storing it in a centralized health store. APIs are exposed out of this system to query health events to perform corrective actions. The APIs can either return raw events or aggregated health data for a specific cluster resource.</a:t>
            </a:r>
          </a:p>
          <a:p>
            <a:endParaRPr lang="en-US" dirty="0"/>
          </a:p>
          <a:p>
            <a:r>
              <a:rPr lang="en-US" dirty="0"/>
              <a:t>The image store is responsible for persisting and distributing application binaries deployed on a Service Fabric cluster.</a:t>
            </a:r>
          </a:p>
          <a:p>
            <a:endParaRPr lang="en-US" dirty="0"/>
          </a:p>
          <a:p>
            <a:r>
              <a:rPr lang="en-US" dirty="0"/>
              <a:t>Hosting subsystem</a:t>
            </a:r>
          </a:p>
          <a:p>
            <a:r>
              <a:rPr lang="en-US" dirty="0"/>
              <a:t>The Hosting Subsystem takes care of managing application deployments within the scope of a node. The cluster manager signals the Hosting Subsystem, informing it about the application deployments to be managed on a particular node. The Hosting Subsystem then manages the lifecycle of the application on that node. It interacts with the Reliability Subsystem and Management Subsystem to ensure the health of each deployment.</a:t>
            </a:r>
          </a:p>
          <a:p>
            <a:endParaRPr lang="en-US" dirty="0"/>
          </a:p>
          <a:p>
            <a:r>
              <a:rPr lang="en-US" dirty="0"/>
              <a:t>Communication subsystem</a:t>
            </a:r>
          </a:p>
          <a:p>
            <a:r>
              <a:rPr lang="en-US" dirty="0"/>
              <a:t>The communication subsystem provides features for service discovery and intra-cluster messaging features using a naming service. The naming service is used to locate a service within a cluster. It also lets users securely communicate with any node on a cluster, retrieve service metadata, and manage service properties. The naming service also exposes APIs, which enables users to resolve network location or each service despite of them being dynamically placed.</a:t>
            </a:r>
          </a:p>
          <a:p>
            <a:endParaRPr lang="en-US" dirty="0"/>
          </a:p>
          <a:p>
            <a:r>
              <a:rPr lang="en-US" dirty="0"/>
              <a:t>Testability Subsystem</a:t>
            </a:r>
          </a:p>
          <a:p>
            <a:r>
              <a:rPr lang="en-US" dirty="0"/>
              <a:t>The Testability Subsystem provides a list of tools for developers, deployment engineers, and testers to introduce controlled faults and run test scenarios to validate state transitions and behaviors of services deployed on Service Fabric. The fault analysis service is automatically started when a cluster is provisioned. When a fault action or test scenario is initiated, a command is sent to the fault analysis service to run the fault action or test scenario.</a:t>
            </a:r>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21</a:t>
            </a:fld>
            <a:endParaRPr lang="en-CA"/>
          </a:p>
        </p:txBody>
      </p:sp>
    </p:spTree>
    <p:extLst>
      <p:ext uri="{BB962C8B-B14F-4D97-AF65-F5344CB8AC3E}">
        <p14:creationId xmlns:p14="http://schemas.microsoft.com/office/powerpoint/2010/main" val="367049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a:t>
            </a:fld>
            <a:endParaRPr lang="en-CA"/>
          </a:p>
        </p:txBody>
      </p:sp>
    </p:spTree>
    <p:extLst>
      <p:ext uri="{BB962C8B-B14F-4D97-AF65-F5344CB8AC3E}">
        <p14:creationId xmlns:p14="http://schemas.microsoft.com/office/powerpoint/2010/main" val="283692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23</a:t>
            </a:fld>
            <a:endParaRPr lang="en-CA"/>
          </a:p>
        </p:txBody>
      </p:sp>
    </p:spTree>
    <p:extLst>
      <p:ext uri="{BB962C8B-B14F-4D97-AF65-F5344CB8AC3E}">
        <p14:creationId xmlns:p14="http://schemas.microsoft.com/office/powerpoint/2010/main" val="240441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Service Fabric is a container orchestrator for deploying microservices across a cluster of machines. To run Windows container applications on your local development cluster, you must first install Docker for Windows. Get Docker CE for Windows (stable). After installing and starting Docker, right-click on the tray icon and select Switch to Windows containers. This step is required to run Docker images based on Windows.</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24</a:t>
            </a:fld>
            <a:endParaRPr lang="en-CA"/>
          </a:p>
        </p:txBody>
      </p:sp>
    </p:spTree>
    <p:extLst>
      <p:ext uri="{BB962C8B-B14F-4D97-AF65-F5344CB8AC3E}">
        <p14:creationId xmlns:p14="http://schemas.microsoft.com/office/powerpoint/2010/main" val="1242729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a:t>
            </a:r>
            <a:r>
              <a:rPr lang="fr-CA" dirty="0" err="1"/>
              <a:t>see</a:t>
            </a:r>
            <a:r>
              <a:rPr lang="fr-CA" dirty="0"/>
              <a:t> how </a:t>
            </a:r>
            <a:r>
              <a:rPr lang="fr-CA" dirty="0" err="1"/>
              <a:t>we</a:t>
            </a:r>
            <a:r>
              <a:rPr lang="fr-CA" dirty="0"/>
              <a:t> can </a:t>
            </a:r>
            <a:r>
              <a:rPr lang="fr-CA" dirty="0" err="1"/>
              <a:t>create</a:t>
            </a:r>
            <a:r>
              <a:rPr lang="fr-CA" dirty="0"/>
              <a:t> a local service </a:t>
            </a:r>
            <a:r>
              <a:rPr lang="fr-CA" dirty="0" err="1"/>
              <a:t>fabric</a:t>
            </a:r>
            <a:r>
              <a:rPr lang="fr-CA" dirty="0"/>
              <a:t> cluster </a:t>
            </a:r>
            <a:r>
              <a:rPr lang="fr-CA" dirty="0" err="1"/>
              <a:t>using</a:t>
            </a:r>
            <a:r>
              <a:rPr lang="fr-CA" dirty="0"/>
              <a:t> SDK service, </a:t>
            </a:r>
            <a:r>
              <a:rPr lang="fr-CA" dirty="0" err="1"/>
              <a:t>this</a:t>
            </a:r>
            <a:r>
              <a:rPr lang="fr-CA" dirty="0"/>
              <a:t> cluster </a:t>
            </a:r>
            <a:r>
              <a:rPr lang="fr-CA" dirty="0" err="1"/>
              <a:t>will</a:t>
            </a:r>
            <a:r>
              <a:rPr lang="fr-CA" dirty="0"/>
              <a:t> </a:t>
            </a:r>
            <a:r>
              <a:rPr lang="fr-CA" dirty="0" err="1"/>
              <a:t>allow</a:t>
            </a:r>
            <a:r>
              <a:rPr lang="fr-CA" dirty="0"/>
              <a:t> us to </a:t>
            </a:r>
            <a:r>
              <a:rPr lang="fr-CA" dirty="0" err="1"/>
              <a:t>create</a:t>
            </a:r>
            <a:r>
              <a:rPr lang="fr-CA" dirty="0"/>
              <a:t> service </a:t>
            </a:r>
            <a:r>
              <a:rPr lang="fr-CA" dirty="0" err="1"/>
              <a:t>fabric</a:t>
            </a:r>
            <a:r>
              <a:rPr lang="fr-CA" dirty="0"/>
              <a:t> application </a:t>
            </a:r>
            <a:r>
              <a:rPr lang="fr-CA" dirty="0" err="1"/>
              <a:t>using</a:t>
            </a:r>
            <a:r>
              <a:rPr lang="fr-CA" dirty="0"/>
              <a:t> Visual Studio and </a:t>
            </a:r>
            <a:r>
              <a:rPr lang="fr-CA" dirty="0" err="1"/>
              <a:t>eploy</a:t>
            </a:r>
            <a:r>
              <a:rPr lang="fr-CA" dirty="0"/>
              <a:t> </a:t>
            </a:r>
            <a:r>
              <a:rPr lang="fr-CA" dirty="0" err="1"/>
              <a:t>it</a:t>
            </a:r>
            <a:r>
              <a:rPr lang="fr-CA" dirty="0"/>
              <a:t> </a:t>
            </a:r>
            <a:r>
              <a:rPr lang="fr-CA" dirty="0" err="1"/>
              <a:t>locally</a:t>
            </a:r>
            <a:r>
              <a:rPr lang="fr-CA" dirty="0"/>
              <a:t> </a:t>
            </a:r>
            <a:r>
              <a:rPr lang="fr-CA" dirty="0" err="1"/>
              <a:t>after</a:t>
            </a:r>
            <a:r>
              <a:rPr lang="fr-CA" dirty="0"/>
              <a:t> </a:t>
            </a:r>
            <a:r>
              <a:rPr lang="fr-CA" dirty="0" err="1"/>
              <a:t>we</a:t>
            </a:r>
            <a:r>
              <a:rPr lang="fr-CA" dirty="0"/>
              <a:t> </a:t>
            </a:r>
            <a:r>
              <a:rPr lang="fr-CA" dirty="0" err="1"/>
              <a:t>will</a:t>
            </a:r>
            <a:r>
              <a:rPr lang="fr-CA" dirty="0"/>
              <a:t> </a:t>
            </a:r>
            <a:r>
              <a:rPr lang="fr-CA" dirty="0" err="1"/>
              <a:t>deploy</a:t>
            </a:r>
            <a:r>
              <a:rPr lang="fr-CA" dirty="0"/>
              <a:t> on Service </a:t>
            </a:r>
            <a:r>
              <a:rPr lang="fr-CA" dirty="0" err="1"/>
              <a:t>Fabric</a:t>
            </a:r>
            <a:r>
              <a:rPr lang="fr-CA" dirty="0"/>
              <a:t> cluster in </a:t>
            </a:r>
            <a:r>
              <a:rPr lang="fr-CA" dirty="0" err="1"/>
              <a:t>Microsfot</a:t>
            </a:r>
            <a:r>
              <a:rPr lang="fr-CA"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Service Fabric cluster</a:t>
            </a:r>
            <a:r>
              <a:rPr lang="en-US" sz="1200" dirty="0"/>
              <a:t>:  a network-connected set of virtual machines (VMs) into which your microservices are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cluster is a set of nodes that are VMs, node numbers depends from the use of clusters, in development phase, one node is used but in production, you need to have more than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node has an operating system windows or </a:t>
            </a:r>
            <a:r>
              <a:rPr lang="en-US" sz="1200" dirty="0" err="1"/>
              <a:t>linux</a:t>
            </a:r>
            <a:r>
              <a:rPr lang="en-US" sz="1200" dirty="0"/>
              <a:t> with a runtime. A node can host multiples applications it depend from the resource available in the virtual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26</a:t>
            </a:fld>
            <a:endParaRPr lang="en-CA"/>
          </a:p>
        </p:txBody>
      </p:sp>
    </p:spTree>
    <p:extLst>
      <p:ext uri="{BB962C8B-B14F-4D97-AF65-F5344CB8AC3E}">
        <p14:creationId xmlns:p14="http://schemas.microsoft.com/office/powerpoint/2010/main" val="2065827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Monitoring and diagnostics are critical to developing, testing, and deploying workloads in any cloud environment. For example, you can track how your applications are used, the actions taken by the Service Fabric platform, your resource utilization with performance counters, and the overall health of your cluster. You can use this information to diagnose and correct issues, and prevent them from occurring in the future.</a:t>
            </a:r>
          </a:p>
          <a:p>
            <a:r>
              <a:rPr lang="en-US" dirty="0"/>
              <a:t>https://docs.microsoft.com/en-us/azure/service-fabric/service-fabric-best-practices-monitoring</a:t>
            </a:r>
          </a:p>
          <a:p>
            <a:endParaRPr lang="en-US"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30</a:t>
            </a:fld>
            <a:endParaRPr lang="en-CA"/>
          </a:p>
        </p:txBody>
      </p:sp>
    </p:spTree>
    <p:extLst>
      <p:ext uri="{BB962C8B-B14F-4D97-AF65-F5344CB8AC3E}">
        <p14:creationId xmlns:p14="http://schemas.microsoft.com/office/powerpoint/2010/main" val="59492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31</a:t>
            </a:fld>
            <a:endParaRPr lang="en-CA"/>
          </a:p>
        </p:txBody>
      </p:sp>
    </p:spTree>
    <p:extLst>
      <p:ext uri="{BB962C8B-B14F-4D97-AF65-F5344CB8AC3E}">
        <p14:creationId xmlns:p14="http://schemas.microsoft.com/office/powerpoint/2010/main" val="29878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69841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4/23/2020 7:09 PM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Stateless Services - no state is maintained in the service. Longer term state is stored in an external database. This is your typical application/data layer approach to building services that you are already likely familiar with.</a:t>
            </a:r>
          </a:p>
          <a:p>
            <a:r>
              <a:rPr lang="en-US" dirty="0"/>
              <a:t>Stateful Services - state is stored with the service. Allows for state to be persisted with out the need for an external database. Data is co-located with the code that is running the service.</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37</a:t>
            </a:fld>
            <a:endParaRPr lang="en-CA"/>
          </a:p>
        </p:txBody>
      </p:sp>
    </p:spTree>
    <p:extLst>
      <p:ext uri="{BB962C8B-B14F-4D97-AF65-F5344CB8AC3E}">
        <p14:creationId xmlns:p14="http://schemas.microsoft.com/office/powerpoint/2010/main" val="211138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39</a:t>
            </a:fld>
            <a:endParaRPr lang="en-CA"/>
          </a:p>
        </p:txBody>
      </p:sp>
    </p:spTree>
    <p:extLst>
      <p:ext uri="{BB962C8B-B14F-4D97-AF65-F5344CB8AC3E}">
        <p14:creationId xmlns:p14="http://schemas.microsoft.com/office/powerpoint/2010/main" val="4384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4/23/2020 9:09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4/23/2020 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8238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2570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4FCBE-D015-4DF4-9D5A-787C00929E1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C0433C00-1AAC-4505-A301-6C2C021BD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5300D6B9-BD19-4276-A600-CEA57A47A265}"/>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7B11F067-6271-421A-B6B9-B17B9FCA5DC2}"/>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CD426699-9ADD-47B2-8F27-7598C2C47456}"/>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275617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E4648-C3E9-498B-B73E-4D289483C4BA}"/>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22AB17CE-30CF-4C09-974D-77EE12F81F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E76D767-4560-41CB-899C-EB894CE02A47}"/>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68324171-3C27-4ADC-A4A8-D324C9063413}"/>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B3BE6B0F-2DD1-45C4-B2D6-AEA91EC9B810}"/>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7" name="Image 6">
            <a:extLst>
              <a:ext uri="{FF2B5EF4-FFF2-40B4-BE49-F238E27FC236}">
                <a16:creationId xmlns:a16="http://schemas.microsoft.com/office/drawing/2014/main" id="{B9EEE445-6076-4162-BBF7-E6AE12F8D954}"/>
              </a:ext>
            </a:extLst>
          </p:cNvPr>
          <p:cNvPicPr>
            <a:picLocks noChangeAspect="1"/>
          </p:cNvPicPr>
          <p:nvPr userDrawn="1"/>
        </p:nvPicPr>
        <p:blipFill>
          <a:blip r:embed="rId2"/>
          <a:stretch>
            <a:fillRect/>
          </a:stretch>
        </p:blipFill>
        <p:spPr>
          <a:xfrm>
            <a:off x="10832474" y="21700"/>
            <a:ext cx="1359526" cy="1054699"/>
          </a:xfrm>
          <a:prstGeom prst="rect">
            <a:avLst/>
          </a:prstGeom>
        </p:spPr>
      </p:pic>
    </p:spTree>
    <p:extLst>
      <p:ext uri="{BB962C8B-B14F-4D97-AF65-F5344CB8AC3E}">
        <p14:creationId xmlns:p14="http://schemas.microsoft.com/office/powerpoint/2010/main" val="31638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8900872-B2D2-405A-BC3B-62FDB1EBA172}"/>
              </a:ext>
            </a:extLst>
          </p:cNvPr>
          <p:cNvSpPr>
            <a:spLocks noGrp="1"/>
          </p:cNvSpPr>
          <p:nvPr>
            <p:ph type="title" orient="vert"/>
          </p:nvPr>
        </p:nvSpPr>
        <p:spPr>
          <a:xfrm>
            <a:off x="8724901"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6CA09CD0-ADF5-4ACF-A6C5-62C0C230AAE8}"/>
              </a:ext>
            </a:extLst>
          </p:cNvPr>
          <p:cNvSpPr>
            <a:spLocks noGrp="1"/>
          </p:cNvSpPr>
          <p:nvPr>
            <p:ph type="body" orient="vert" idx="1"/>
          </p:nvPr>
        </p:nvSpPr>
        <p:spPr>
          <a:xfrm>
            <a:off x="838201"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33F41911-0E0C-4905-ABE2-671FC7ABB539}"/>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EB580249-F52C-46BC-9CE2-303DAE66EFAC}"/>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2395E7E-A3FD-4A05-A379-F75FF391F042}"/>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48807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3" name="Image 2">
            <a:extLst>
              <a:ext uri="{FF2B5EF4-FFF2-40B4-BE49-F238E27FC236}">
                <a16:creationId xmlns:a16="http://schemas.microsoft.com/office/drawing/2014/main" id="{E7C48441-6D8E-4481-B72B-AC088CBD6A10}"/>
              </a:ext>
            </a:extLst>
          </p:cNvPr>
          <p:cNvPicPr>
            <a:picLocks noChangeAspect="1"/>
          </p:cNvPicPr>
          <p:nvPr userDrawn="1"/>
        </p:nvPicPr>
        <p:blipFill>
          <a:blip r:embed="rId2"/>
          <a:stretch>
            <a:fillRect/>
          </a:stretch>
        </p:blipFill>
        <p:spPr>
          <a:xfrm>
            <a:off x="10832474" y="37501"/>
            <a:ext cx="1359526" cy="1054699"/>
          </a:xfrm>
          <a:prstGeom prst="rect">
            <a:avLst/>
          </a:prstGeom>
        </p:spPr>
      </p:pic>
    </p:spTree>
    <p:extLst>
      <p:ext uri="{BB962C8B-B14F-4D97-AF65-F5344CB8AC3E}">
        <p14:creationId xmlns:p14="http://schemas.microsoft.com/office/powerpoint/2010/main" val="309907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Image 2">
            <a:extLst>
              <a:ext uri="{FF2B5EF4-FFF2-40B4-BE49-F238E27FC236}">
                <a16:creationId xmlns:a16="http://schemas.microsoft.com/office/drawing/2014/main" id="{EF9A52C2-A665-4E48-8D02-BBB02978B07A}"/>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27206511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Image 1">
            <a:extLst>
              <a:ext uri="{FF2B5EF4-FFF2-40B4-BE49-F238E27FC236}">
                <a16:creationId xmlns:a16="http://schemas.microsoft.com/office/drawing/2014/main" id="{D3B1A691-50A0-4DCC-B0D3-4B7DB5BFC703}"/>
              </a:ext>
            </a:extLst>
          </p:cNvPr>
          <p:cNvPicPr>
            <a:picLocks noChangeAspect="1"/>
          </p:cNvPicPr>
          <p:nvPr userDrawn="1"/>
        </p:nvPicPr>
        <p:blipFill>
          <a:blip r:embed="rId2"/>
          <a:stretch>
            <a:fillRect/>
          </a:stretch>
        </p:blipFill>
        <p:spPr>
          <a:xfrm>
            <a:off x="10799592" y="0"/>
            <a:ext cx="1359526" cy="1054699"/>
          </a:xfrm>
          <a:prstGeom prst="rect">
            <a:avLst/>
          </a:prstGeom>
        </p:spPr>
      </p:pic>
    </p:spTree>
    <p:extLst>
      <p:ext uri="{BB962C8B-B14F-4D97-AF65-F5344CB8AC3E}">
        <p14:creationId xmlns:p14="http://schemas.microsoft.com/office/powerpoint/2010/main" val="112353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lain">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4" name="Image 3">
            <a:extLst>
              <a:ext uri="{FF2B5EF4-FFF2-40B4-BE49-F238E27FC236}">
                <a16:creationId xmlns:a16="http://schemas.microsoft.com/office/drawing/2014/main" id="{9077AE89-47A9-446C-8834-E31D44F9390A}"/>
              </a:ext>
            </a:extLst>
          </p:cNvPr>
          <p:cNvPicPr>
            <a:picLocks noChangeAspect="1"/>
          </p:cNvPicPr>
          <p:nvPr userDrawn="1"/>
        </p:nvPicPr>
        <p:blipFill>
          <a:blip r:embed="rId3"/>
          <a:stretch>
            <a:fillRect/>
          </a:stretch>
        </p:blipFill>
        <p:spPr>
          <a:xfrm>
            <a:off x="10832474" y="0"/>
            <a:ext cx="1359526" cy="1054699"/>
          </a:xfrm>
          <a:prstGeom prst="rect">
            <a:avLst/>
          </a:prstGeom>
        </p:spPr>
      </p:pic>
    </p:spTree>
    <p:extLst>
      <p:ext uri="{BB962C8B-B14F-4D97-AF65-F5344CB8AC3E}">
        <p14:creationId xmlns:p14="http://schemas.microsoft.com/office/powerpoint/2010/main" val="3612026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2556E9A-AB3B-4A45-B464-C16F50339437}"/>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3517676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09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6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Image 2">
            <a:extLst>
              <a:ext uri="{FF2B5EF4-FFF2-40B4-BE49-F238E27FC236}">
                <a16:creationId xmlns:a16="http://schemas.microsoft.com/office/drawing/2014/main" id="{9F3490B1-2856-4222-9E65-13590F6E30AE}"/>
              </a:ext>
            </a:extLst>
          </p:cNvPr>
          <p:cNvPicPr>
            <a:picLocks noChangeAspect="1"/>
          </p:cNvPicPr>
          <p:nvPr userDrawn="1"/>
        </p:nvPicPr>
        <p:blipFill>
          <a:blip r:embed="rId2"/>
          <a:stretch>
            <a:fillRect/>
          </a:stretch>
        </p:blipFill>
        <p:spPr>
          <a:xfrm>
            <a:off x="10764092" y="30018"/>
            <a:ext cx="1359526" cy="1054699"/>
          </a:xfrm>
          <a:prstGeom prst="rect">
            <a:avLst/>
          </a:prstGeom>
        </p:spPr>
      </p:pic>
    </p:spTree>
    <p:extLst>
      <p:ext uri="{BB962C8B-B14F-4D97-AF65-F5344CB8AC3E}">
        <p14:creationId xmlns:p14="http://schemas.microsoft.com/office/powerpoint/2010/main" val="3856925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BEC11-E378-49C7-B722-E24C4A04CA6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7EC0784F-54F5-4ABC-A2A5-CD47AC02E5D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AB2EBB79-D697-450B-BA3F-674F8F4EC654}"/>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CCF66566-CB4B-4D8C-8731-CE568A01B057}"/>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8C4999AD-3BDC-42E3-9B05-C77454E00F0E}"/>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7" name="Image 6">
            <a:extLst>
              <a:ext uri="{FF2B5EF4-FFF2-40B4-BE49-F238E27FC236}">
                <a16:creationId xmlns:a16="http://schemas.microsoft.com/office/drawing/2014/main" id="{B9007C42-3181-4552-90FA-49B1FD2284F4}"/>
              </a:ext>
            </a:extLst>
          </p:cNvPr>
          <p:cNvPicPr>
            <a:picLocks noChangeAspect="1"/>
          </p:cNvPicPr>
          <p:nvPr userDrawn="1"/>
        </p:nvPicPr>
        <p:blipFill>
          <a:blip r:embed="rId2"/>
          <a:stretch>
            <a:fillRect/>
          </a:stretch>
        </p:blipFill>
        <p:spPr>
          <a:xfrm>
            <a:off x="10829947" y="0"/>
            <a:ext cx="1362053" cy="1053663"/>
          </a:xfrm>
          <a:prstGeom prst="rect">
            <a:avLst/>
          </a:prstGeom>
        </p:spPr>
      </p:pic>
    </p:spTree>
    <p:extLst>
      <p:ext uri="{BB962C8B-B14F-4D97-AF65-F5344CB8AC3E}">
        <p14:creationId xmlns:p14="http://schemas.microsoft.com/office/powerpoint/2010/main" val="667158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04699"/>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Speaker name</a:t>
            </a:r>
          </a:p>
        </p:txBody>
      </p:sp>
      <p:pic>
        <p:nvPicPr>
          <p:cNvPr id="3" name="Image 2">
            <a:extLst>
              <a:ext uri="{FF2B5EF4-FFF2-40B4-BE49-F238E27FC236}">
                <a16:creationId xmlns:a16="http://schemas.microsoft.com/office/drawing/2014/main" id="{F3EDCD73-A8DB-4438-8E0F-294FEB933C5A}"/>
              </a:ext>
            </a:extLst>
          </p:cNvPr>
          <p:cNvPicPr>
            <a:picLocks noChangeAspect="1"/>
          </p:cNvPicPr>
          <p:nvPr userDrawn="1"/>
        </p:nvPicPr>
        <p:blipFill>
          <a:blip r:embed="rId3"/>
          <a:stretch>
            <a:fillRect/>
          </a:stretch>
        </p:blipFill>
        <p:spPr>
          <a:xfrm>
            <a:off x="7535131" y="1350084"/>
            <a:ext cx="3956647" cy="4157832"/>
          </a:xfrm>
          <a:prstGeom prst="rect">
            <a:avLst/>
          </a:prstGeom>
        </p:spPr>
      </p:pic>
    </p:spTree>
    <p:extLst>
      <p:ext uri="{BB962C8B-B14F-4D97-AF65-F5344CB8AC3E}">
        <p14:creationId xmlns:p14="http://schemas.microsoft.com/office/powerpoint/2010/main" val="202061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7809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2F098-07EC-48C7-8C6B-DA9BFAD106DF}"/>
              </a:ext>
            </a:extLst>
          </p:cNvPr>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5A29C931-6438-4BA5-B2ED-F9E591F7490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656BBE9-7B45-4E91-BD6D-012D650389FE}"/>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6CC677DE-17A8-47F5-AF7F-01E56E115DB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DBA53BF3-C691-44D2-A2C3-D64C9B1761D3}"/>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16040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E8A58-374C-49AA-8F3D-D52048939B48}"/>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E0C6EDFE-8261-4074-95B3-FC6FE71841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BC41508A-C8CE-48E0-B577-02CD68D6BE1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F7DD9C88-9DDB-434F-870A-C9700A212F0F}"/>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6" name="Espace réservé du pied de page 5">
            <a:extLst>
              <a:ext uri="{FF2B5EF4-FFF2-40B4-BE49-F238E27FC236}">
                <a16:creationId xmlns:a16="http://schemas.microsoft.com/office/drawing/2014/main" id="{4DD89277-9FE9-49DA-80D7-65FCCEDC0FC7}"/>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11AF819-39A8-4E4E-856E-2E090E4DCC27}"/>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8AB22A0C-93B2-4344-8D40-D2F56447A8AD}"/>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423563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71C42-03D3-4780-8646-BE4004DE1390}"/>
              </a:ext>
            </a:extLst>
          </p:cNvPr>
          <p:cNvSpPr>
            <a:spLocks noGrp="1"/>
          </p:cNvSpPr>
          <p:nvPr>
            <p:ph type="title"/>
          </p:nvPr>
        </p:nvSpPr>
        <p:spPr>
          <a:xfrm>
            <a:off x="839788" y="365127"/>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BA12AFE3-4E94-4771-9105-5127BFD18C5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A9CBA28-FE60-4A43-BBE2-DD36F8F1CB0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9FDD800F-BC79-4ABD-87E3-B3E23C55233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8FD3CFD-431C-4FA2-8C11-262008980EB3}"/>
              </a:ext>
            </a:extLst>
          </p:cNvPr>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C156D330-641E-4847-A1FC-5F99E645DC55}"/>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8" name="Espace réservé du pied de page 7">
            <a:extLst>
              <a:ext uri="{FF2B5EF4-FFF2-40B4-BE49-F238E27FC236}">
                <a16:creationId xmlns:a16="http://schemas.microsoft.com/office/drawing/2014/main" id="{71596E72-09A7-4B53-A1E1-BDB04551E04E}"/>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9BF10747-1F28-49DD-B849-8E30AA82C548}"/>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D8D28C30-E7E3-4E9D-BE9F-CC8BE886505C}"/>
              </a:ext>
            </a:extLst>
          </p:cNvPr>
          <p:cNvPicPr>
            <a:picLocks noChangeAspect="1"/>
          </p:cNvPicPr>
          <p:nvPr userDrawn="1"/>
        </p:nvPicPr>
        <p:blipFill>
          <a:blip r:embed="rId2"/>
          <a:stretch>
            <a:fillRect/>
          </a:stretch>
        </p:blipFill>
        <p:spPr>
          <a:xfrm>
            <a:off x="10745619" y="136523"/>
            <a:ext cx="1359526" cy="1054699"/>
          </a:xfrm>
          <a:prstGeom prst="rect">
            <a:avLst/>
          </a:prstGeom>
        </p:spPr>
      </p:pic>
    </p:spTree>
    <p:extLst>
      <p:ext uri="{BB962C8B-B14F-4D97-AF65-F5344CB8AC3E}">
        <p14:creationId xmlns:p14="http://schemas.microsoft.com/office/powerpoint/2010/main" val="347351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F4EC7-52D9-4CD5-917D-CA3D7C730EAC}"/>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2E11D8FA-BF6C-4AA2-89EE-8ACF0E571C00}"/>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4" name="Espace réservé du pied de page 3">
            <a:extLst>
              <a:ext uri="{FF2B5EF4-FFF2-40B4-BE49-F238E27FC236}">
                <a16:creationId xmlns:a16="http://schemas.microsoft.com/office/drawing/2014/main" id="{234D2D57-EA23-41EB-A9F6-33E77FF4D320}"/>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ADF94E6D-3B0B-484D-8A3F-BD41B5DCA512}"/>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6" name="Image 5">
            <a:extLst>
              <a:ext uri="{FF2B5EF4-FFF2-40B4-BE49-F238E27FC236}">
                <a16:creationId xmlns:a16="http://schemas.microsoft.com/office/drawing/2014/main" id="{27A29FDA-0C84-45E6-BA6C-2DA3C0847D9B}"/>
              </a:ext>
            </a:extLst>
          </p:cNvPr>
          <p:cNvPicPr>
            <a:picLocks noChangeAspect="1"/>
          </p:cNvPicPr>
          <p:nvPr userDrawn="1"/>
        </p:nvPicPr>
        <p:blipFill>
          <a:blip r:embed="rId2"/>
          <a:stretch>
            <a:fillRect/>
          </a:stretch>
        </p:blipFill>
        <p:spPr>
          <a:xfrm>
            <a:off x="10832474" y="136523"/>
            <a:ext cx="1359526" cy="1054699"/>
          </a:xfrm>
          <a:prstGeom prst="rect">
            <a:avLst/>
          </a:prstGeom>
        </p:spPr>
      </p:pic>
    </p:spTree>
    <p:extLst>
      <p:ext uri="{BB962C8B-B14F-4D97-AF65-F5344CB8AC3E}">
        <p14:creationId xmlns:p14="http://schemas.microsoft.com/office/powerpoint/2010/main" val="413621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6E42A2-8E89-44FA-8FB7-A67E0A4EE381}"/>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3" name="Espace réservé du pied de page 2">
            <a:extLst>
              <a:ext uri="{FF2B5EF4-FFF2-40B4-BE49-F238E27FC236}">
                <a16:creationId xmlns:a16="http://schemas.microsoft.com/office/drawing/2014/main" id="{856AF609-27AA-45E4-A007-09F2A76C3FC3}"/>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B2F3A068-2FB6-40DD-96B2-F9EFD6245F94}"/>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5" name="Image 4">
            <a:extLst>
              <a:ext uri="{FF2B5EF4-FFF2-40B4-BE49-F238E27FC236}">
                <a16:creationId xmlns:a16="http://schemas.microsoft.com/office/drawing/2014/main" id="{90DE1558-0595-4C76-B2E9-4D3490C90DC8}"/>
              </a:ext>
            </a:extLst>
          </p:cNvPr>
          <p:cNvPicPr>
            <a:picLocks noChangeAspect="1"/>
          </p:cNvPicPr>
          <p:nvPr userDrawn="1"/>
        </p:nvPicPr>
        <p:blipFill>
          <a:blip r:embed="rId2"/>
          <a:stretch>
            <a:fillRect/>
          </a:stretch>
        </p:blipFill>
        <p:spPr>
          <a:xfrm>
            <a:off x="10832474" y="136523"/>
            <a:ext cx="1359526" cy="1054699"/>
          </a:xfrm>
          <a:prstGeom prst="rect">
            <a:avLst/>
          </a:prstGeom>
        </p:spPr>
      </p:pic>
    </p:spTree>
    <p:extLst>
      <p:ext uri="{BB962C8B-B14F-4D97-AF65-F5344CB8AC3E}">
        <p14:creationId xmlns:p14="http://schemas.microsoft.com/office/powerpoint/2010/main" val="16858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61AB4-120E-4E72-B602-43CEA6DE05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B7BB3CBF-E64F-4314-B165-CDBFE5884FA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6B1AE289-254E-419D-88A0-05DC28327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E8D076-7ECE-401F-A8D8-655442F5E9CF}"/>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6" name="Espace réservé du pied de page 5">
            <a:extLst>
              <a:ext uri="{FF2B5EF4-FFF2-40B4-BE49-F238E27FC236}">
                <a16:creationId xmlns:a16="http://schemas.microsoft.com/office/drawing/2014/main" id="{769E9573-E5A9-4F40-A1FC-03A44EBDA534}"/>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2CC9168-DE02-4B20-98E6-62A7F8B1D3F6}"/>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94800FA4-A17A-4636-91AC-466A425BB111}"/>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7605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E1531-CB61-48CF-9D07-A32552113F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F57321AA-E385-4B32-9690-4AB21453D22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4BC31EE7-3F5E-4DAA-B4F5-400277657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B466C6A-B5CA-4192-AD4E-A7584570A03E}"/>
              </a:ext>
            </a:extLst>
          </p:cNvPr>
          <p:cNvSpPr>
            <a:spLocks noGrp="1"/>
          </p:cNvSpPr>
          <p:nvPr>
            <p:ph type="dt" sz="half" idx="10"/>
          </p:nvPr>
        </p:nvSpPr>
        <p:spPr/>
        <p:txBody>
          <a:bodyPr/>
          <a:lstStyle/>
          <a:p>
            <a:fld id="{CAC6F4F0-D962-4D5B-9E12-6637DFD182D6}" type="datetimeFigureOut">
              <a:rPr lang="en-CA" smtClean="0"/>
              <a:t>2020-04-22</a:t>
            </a:fld>
            <a:endParaRPr lang="en-CA"/>
          </a:p>
        </p:txBody>
      </p:sp>
      <p:sp>
        <p:nvSpPr>
          <p:cNvPr id="6" name="Espace réservé du pied de page 5">
            <a:extLst>
              <a:ext uri="{FF2B5EF4-FFF2-40B4-BE49-F238E27FC236}">
                <a16:creationId xmlns:a16="http://schemas.microsoft.com/office/drawing/2014/main" id="{3C7392B2-D4B4-4F6A-8E20-19423596F9C2}"/>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BBF61AA9-C9C7-46AB-B86C-5F345EF03E35}"/>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54C66626-73DB-4E8D-B345-69A6B5E6F115}"/>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305290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D9E179-DC8A-4F63-9755-B4A83F58467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64EBB52-07CB-4B20-92E0-815FF9216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DF25669E-284E-485C-9810-B321F9B0150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6F4F0-D962-4D5B-9E12-6637DFD182D6}" type="datetimeFigureOut">
              <a:rPr lang="en-CA" smtClean="0"/>
              <a:t>2020-04-22</a:t>
            </a:fld>
            <a:endParaRPr lang="en-CA"/>
          </a:p>
        </p:txBody>
      </p:sp>
      <p:sp>
        <p:nvSpPr>
          <p:cNvPr id="5" name="Espace réservé du pied de page 4">
            <a:extLst>
              <a:ext uri="{FF2B5EF4-FFF2-40B4-BE49-F238E27FC236}">
                <a16:creationId xmlns:a16="http://schemas.microsoft.com/office/drawing/2014/main" id="{6A12739F-A917-4456-90BB-EBD877A3047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1A3D8CC2-DE33-4F3A-BDF6-07DF689C630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FDBB62-51A6-458B-9095-D34BA3CCCFDF}" type="slidenum">
              <a:rPr lang="en-CA" smtClean="0"/>
              <a:t>‹N°›</a:t>
            </a:fld>
            <a:endParaRPr lang="en-CA"/>
          </a:p>
        </p:txBody>
      </p:sp>
    </p:spTree>
    <p:extLst>
      <p:ext uri="{BB962C8B-B14F-4D97-AF65-F5344CB8AC3E}">
        <p14:creationId xmlns:p14="http://schemas.microsoft.com/office/powerpoint/2010/main" val="3713866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notesSlide" Target="../notesSlides/notesSlide11.xm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3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6.xml"/><Relationship Id="rId7" Type="http://schemas.openxmlformats.org/officeDocument/2006/relationships/image" Target="../media/image4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9.png"/><Relationship Id="rId4" Type="http://schemas.openxmlformats.org/officeDocument/2006/relationships/notesSlide" Target="../notesSlides/notesSlide13.xml"/><Relationship Id="rId9"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audio" Target="../media/media16.m4a"/><Relationship Id="rId7" Type="http://schemas.openxmlformats.org/officeDocument/2006/relationships/image" Target="../media/image44.png"/><Relationship Id="rId2" Type="http://schemas.microsoft.com/office/2007/relationships/media" Target="../media/media16.m4a"/><Relationship Id="rId1" Type="http://schemas.openxmlformats.org/officeDocument/2006/relationships/tags" Target="../tags/tag2.xml"/><Relationship Id="rId6" Type="http://schemas.openxmlformats.org/officeDocument/2006/relationships/image" Target="../media/image43.png"/><Relationship Id="rId5" Type="http://schemas.openxmlformats.org/officeDocument/2006/relationships/notesSlide" Target="../notesSlides/notesSlide14.xml"/><Relationship Id="rId10" Type="http://schemas.openxmlformats.org/officeDocument/2006/relationships/image" Target="../media/image9.png"/><Relationship Id="rId4" Type="http://schemas.openxmlformats.org/officeDocument/2006/relationships/slideLayout" Target="../slideLayouts/slideLayout12.xml"/><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48.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slideLayout" Target="../slideLayouts/slideLayout12.xml"/><Relationship Id="rId7" Type="http://schemas.openxmlformats.org/officeDocument/2006/relationships/image" Target="../media/image5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0.svg"/><Relationship Id="rId11" Type="http://schemas.openxmlformats.org/officeDocument/2006/relationships/image" Target="../media/image9.png"/><Relationship Id="rId5" Type="http://schemas.openxmlformats.org/officeDocument/2006/relationships/image" Target="../media/image49.png"/><Relationship Id="rId10" Type="http://schemas.openxmlformats.org/officeDocument/2006/relationships/image" Target="../media/image36.svg"/><Relationship Id="rId4" Type="http://schemas.openxmlformats.org/officeDocument/2006/relationships/notesSlide" Target="../notesSlides/notesSlide16.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slideLayout" Target="../slideLayouts/slideLayout12.xml"/><Relationship Id="rId7" Type="http://schemas.openxmlformats.org/officeDocument/2006/relationships/image" Target="../media/image5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notesSlide" Target="../notesSlides/notesSlide17.xm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slideLayout" Target="../slideLayouts/slideLayout12.xml"/><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audio" Target="../media/media20.m4a"/><Relationship Id="rId16" Type="http://schemas.openxmlformats.org/officeDocument/2006/relationships/image" Target="../media/image64.svg"/><Relationship Id="rId20" Type="http://schemas.openxmlformats.org/officeDocument/2006/relationships/image" Target="../media/image50.svg"/><Relationship Id="rId1" Type="http://schemas.microsoft.com/office/2007/relationships/media" Target="../media/media20.m4a"/><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9.png"/><Relationship Id="rId10" Type="http://schemas.openxmlformats.org/officeDocument/2006/relationships/image" Target="../media/image58.svg"/><Relationship Id="rId19" Type="http://schemas.openxmlformats.org/officeDocument/2006/relationships/image" Target="../media/image67.png"/><Relationship Id="rId4" Type="http://schemas.openxmlformats.org/officeDocument/2006/relationships/notesSlide" Target="../notesSlides/notesSlide18.xml"/><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9.png"/><Relationship Id="rId5" Type="http://schemas.openxmlformats.org/officeDocument/2006/relationships/image" Target="../media/image70.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www.microsoft.com/web/handlers/webpi.ashx?command=getinstallerredirect&amp;appid=MicrosoftAzure-ServiceFabric-VS2015" TargetMode="External"/><Relationship Id="rId4" Type="http://schemas.openxmlformats.org/officeDocument/2006/relationships/hyperlink" Target="https://www.microsoft.com/web/handlers/webpi.ashx?command=getinstallerredirect&amp;appid=MicrosoftAzure-ServiceFabric-CoreSD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jamessturtevant.com/posts/Service-Fabric-Service-Types/" TargetMode="External"/><Relationship Id="rId3" Type="http://schemas.openxmlformats.org/officeDocument/2006/relationships/hyperlink" Target="https://www.linkedin.com/learning/l-essentiel-d-azure-service-fabric/" TargetMode="External"/><Relationship Id="rId7" Type="http://schemas.openxmlformats.org/officeDocument/2006/relationships/hyperlink" Target="https://docs.microsoft.com/en-us/azure/service-fabric/service-fabric-overview"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docs.microsoft.com/en-us/azure/service-fabric/service-fabric-tutorial-monitoring-aspnet" TargetMode="External"/><Relationship Id="rId5" Type="http://schemas.openxmlformats.org/officeDocument/2006/relationships/hyperlink" Target="https://docs.microsoft.com/en-us/azure/service-fabric/service-fabric-tutorial-deploy-app-to-party-cluster" TargetMode="External"/><Relationship Id="rId4" Type="http://schemas.openxmlformats.org/officeDocument/2006/relationships/hyperlink" Target="https://docs.microsoft.com/en-us/azure/service-fabric-mesh/service-fabric-mesh-quickstart-deploy-container"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9.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9.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9.png"/><Relationship Id="rId3" Type="http://schemas.openxmlformats.org/officeDocument/2006/relationships/slideLayout" Target="../slideLayouts/slideLayout17.xml"/><Relationship Id="rId7" Type="http://schemas.openxmlformats.org/officeDocument/2006/relationships/image" Target="../media/image16.png"/><Relationship Id="rId12" Type="http://schemas.openxmlformats.org/officeDocument/2006/relationships/image" Target="../media/image21.emf"/><Relationship Id="rId17" Type="http://schemas.openxmlformats.org/officeDocument/2006/relationships/image" Target="../media/image26.png"/><Relationship Id="rId2" Type="http://schemas.openxmlformats.org/officeDocument/2006/relationships/audio" Target="../media/media8.m4a"/><Relationship Id="rId16" Type="http://schemas.openxmlformats.org/officeDocument/2006/relationships/image" Target="../media/image25.png"/><Relationship Id="rId1" Type="http://schemas.microsoft.com/office/2007/relationships/media" Target="../media/media8.m4a"/><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683CD7-FA36-4CD7-BE34-FB473FEE8EE9}"/>
              </a:ext>
            </a:extLst>
          </p:cNvPr>
          <p:cNvSpPr>
            <a:spLocks noGrp="1"/>
          </p:cNvSpPr>
          <p:nvPr>
            <p:ph type="title"/>
          </p:nvPr>
        </p:nvSpPr>
        <p:spPr>
          <a:xfrm>
            <a:off x="838200" y="2847147"/>
            <a:ext cx="10515600" cy="2057272"/>
          </a:xfrm>
        </p:spPr>
        <p:txBody>
          <a:bodyPr/>
          <a:lstStyle/>
          <a:p>
            <a:pPr algn="ctr"/>
            <a:r>
              <a:rPr lang="en-US" b="1" dirty="0">
                <a:solidFill>
                  <a:schemeClr val="bg1"/>
                </a:solidFill>
              </a:rPr>
              <a:t>Containerize Microservices with Service Fabric</a:t>
            </a:r>
            <a:endParaRPr lang="en-CA" b="1" dirty="0">
              <a:solidFill>
                <a:schemeClr val="bg1"/>
              </a:solidFill>
            </a:endParaRPr>
          </a:p>
        </p:txBody>
      </p:sp>
      <p:sp>
        <p:nvSpPr>
          <p:cNvPr id="5" name="Espace réservé du texte 4">
            <a:extLst>
              <a:ext uri="{FF2B5EF4-FFF2-40B4-BE49-F238E27FC236}">
                <a16:creationId xmlns:a16="http://schemas.microsoft.com/office/drawing/2014/main" id="{16593901-B6AA-4AD6-BC50-A677034ADC5A}"/>
              </a:ext>
            </a:extLst>
          </p:cNvPr>
          <p:cNvSpPr>
            <a:spLocks noGrp="1"/>
          </p:cNvSpPr>
          <p:nvPr>
            <p:ph type="body" idx="1"/>
          </p:nvPr>
        </p:nvSpPr>
        <p:spPr>
          <a:xfrm>
            <a:off x="838200" y="5148197"/>
            <a:ext cx="10515600" cy="1304710"/>
          </a:xfrm>
        </p:spPr>
        <p:txBody>
          <a:bodyPr>
            <a:normAutofit lnSpcReduction="10000"/>
          </a:bodyPr>
          <a:lstStyle/>
          <a:p>
            <a:pPr algn="r"/>
            <a:r>
              <a:rPr lang="en-CA" b="1" dirty="0">
                <a:solidFill>
                  <a:schemeClr val="bg1"/>
                </a:solidFill>
              </a:rPr>
              <a:t>Hamida REBAI – Microsoft MVP – Architect</a:t>
            </a:r>
          </a:p>
          <a:p>
            <a:pPr algn="r"/>
            <a:r>
              <a:rPr lang="en-CA" b="1" dirty="0">
                <a:solidFill>
                  <a:schemeClr val="bg1"/>
                </a:solidFill>
              </a:rPr>
              <a:t>@</a:t>
            </a:r>
            <a:r>
              <a:rPr lang="en-CA" b="1" dirty="0" err="1">
                <a:solidFill>
                  <a:schemeClr val="bg1"/>
                </a:solidFill>
              </a:rPr>
              <a:t>rebaihamida</a:t>
            </a:r>
            <a:endParaRPr lang="en-CA" b="1" dirty="0">
              <a:solidFill>
                <a:schemeClr val="bg1"/>
              </a:solidFill>
            </a:endParaRPr>
          </a:p>
          <a:p>
            <a:pPr algn="r"/>
            <a:r>
              <a:rPr lang="en-CA" b="1" dirty="0">
                <a:solidFill>
                  <a:schemeClr val="bg1"/>
                </a:solidFill>
              </a:rPr>
              <a:t>didourebai@gmail.com</a:t>
            </a:r>
          </a:p>
          <a:p>
            <a:endParaRPr lang="en-CA" dirty="0"/>
          </a:p>
        </p:txBody>
      </p:sp>
      <p:pic>
        <p:nvPicPr>
          <p:cNvPr id="7" name="Image 6">
            <a:extLst>
              <a:ext uri="{FF2B5EF4-FFF2-40B4-BE49-F238E27FC236}">
                <a16:creationId xmlns:a16="http://schemas.microsoft.com/office/drawing/2014/main" id="{60D15D91-17C0-4A1B-9171-FBFBE0C289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686" y="405093"/>
            <a:ext cx="2289053" cy="923546"/>
          </a:xfrm>
          <a:prstGeom prst="rect">
            <a:avLst/>
          </a:prstGeom>
        </p:spPr>
      </p:pic>
      <p:pic>
        <p:nvPicPr>
          <p:cNvPr id="11" name="Image 10">
            <a:extLst>
              <a:ext uri="{FF2B5EF4-FFF2-40B4-BE49-F238E27FC236}">
                <a16:creationId xmlns:a16="http://schemas.microsoft.com/office/drawing/2014/main" id="{D94D90D6-3FFC-4417-B6E6-476B3D359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6859" y="405093"/>
            <a:ext cx="961622" cy="640831"/>
          </a:xfrm>
          <a:prstGeom prst="rect">
            <a:avLst/>
          </a:prstGeom>
        </p:spPr>
      </p:pic>
      <p:pic>
        <p:nvPicPr>
          <p:cNvPr id="13" name="Image 12">
            <a:extLst>
              <a:ext uri="{FF2B5EF4-FFF2-40B4-BE49-F238E27FC236}">
                <a16:creationId xmlns:a16="http://schemas.microsoft.com/office/drawing/2014/main" id="{7DFDA0C0-EFF0-4559-9F00-027C17B178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6828" y="216577"/>
            <a:ext cx="3957589" cy="2881382"/>
          </a:xfrm>
          <a:prstGeom prst="rect">
            <a:avLst/>
          </a:prstGeom>
        </p:spPr>
      </p:pic>
      <p:pic>
        <p:nvPicPr>
          <p:cNvPr id="14" name="Image 13">
            <a:extLst>
              <a:ext uri="{FF2B5EF4-FFF2-40B4-BE49-F238E27FC236}">
                <a16:creationId xmlns:a16="http://schemas.microsoft.com/office/drawing/2014/main" id="{824F3D32-6F9D-4228-9FBF-F4479B88A4D1}"/>
              </a:ext>
            </a:extLst>
          </p:cNvPr>
          <p:cNvPicPr>
            <a:picLocks noChangeAspect="1"/>
          </p:cNvPicPr>
          <p:nvPr/>
        </p:nvPicPr>
        <p:blipFill>
          <a:blip r:embed="rId9"/>
          <a:stretch>
            <a:fillRect/>
          </a:stretch>
        </p:blipFill>
        <p:spPr>
          <a:xfrm>
            <a:off x="155840" y="5148197"/>
            <a:ext cx="1609483" cy="1609483"/>
          </a:xfrm>
          <a:prstGeom prst="rect">
            <a:avLst/>
          </a:prstGeom>
        </p:spPr>
      </p:pic>
      <p:pic>
        <p:nvPicPr>
          <p:cNvPr id="15" name="Audio 14">
            <a:hlinkClick r:id="" action="ppaction://media"/>
            <a:extLst>
              <a:ext uri="{FF2B5EF4-FFF2-40B4-BE49-F238E27FC236}">
                <a16:creationId xmlns:a16="http://schemas.microsoft.com/office/drawing/2014/main" id="{6C88C942-67D0-4592-960B-BC2FA727DE6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18254559"/>
      </p:ext>
    </p:extLst>
  </p:cSld>
  <p:clrMapOvr>
    <a:masterClrMapping/>
  </p:clrMapOvr>
  <mc:AlternateContent xmlns:mc="http://schemas.openxmlformats.org/markup-compatibility/2006">
    <mc:Choice xmlns:p14="http://schemas.microsoft.com/office/powerpoint/2010/main" Requires="p14">
      <p:transition spd="slow" p14:dur="2000" advTm="16768"/>
    </mc:Choice>
    <mc:Fallback>
      <p:transition spd="slow" advTm="16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pic>
        <p:nvPicPr>
          <p:cNvPr id="3" name="Audio 2">
            <a:hlinkClick r:id="" action="ppaction://media"/>
            <a:extLst>
              <a:ext uri="{FF2B5EF4-FFF2-40B4-BE49-F238E27FC236}">
                <a16:creationId xmlns:a16="http://schemas.microsoft.com/office/drawing/2014/main" id="{47D530B4-DFBB-409F-8D53-453E93616E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69674650"/>
      </p:ext>
    </p:extLst>
  </p:cSld>
  <p:clrMapOvr>
    <a:masterClrMapping/>
  </p:clrMapOvr>
  <p:transition advTm="723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pic>
        <p:nvPicPr>
          <p:cNvPr id="2" name="Audio 1">
            <a:hlinkClick r:id="" action="ppaction://media"/>
            <a:extLst>
              <a:ext uri="{FF2B5EF4-FFF2-40B4-BE49-F238E27FC236}">
                <a16:creationId xmlns:a16="http://schemas.microsoft.com/office/drawing/2014/main" id="{1037E275-75F3-421C-BA96-7450D63E4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08175249"/>
      </p:ext>
    </p:extLst>
  </p:cSld>
  <p:clrMapOvr>
    <a:masterClrMapping/>
  </p:clrMapOvr>
  <p:transition advTm="2215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BBECC-7FAB-4DFA-8F1F-585DF7F2FBE4}"/>
              </a:ext>
            </a:extLst>
          </p:cNvPr>
          <p:cNvSpPr txBox="1"/>
          <p:nvPr/>
        </p:nvSpPr>
        <p:spPr>
          <a:xfrm>
            <a:off x="2011162" y="1597196"/>
            <a:ext cx="151074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Optimizing</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for microservice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development</a:t>
            </a:r>
          </a:p>
        </p:txBody>
      </p:sp>
      <p:sp>
        <p:nvSpPr>
          <p:cNvPr id="7" name="TextBox 6">
            <a:extLst>
              <a:ext uri="{FF2B5EF4-FFF2-40B4-BE49-F238E27FC236}">
                <a16:creationId xmlns:a16="http://schemas.microsoft.com/office/drawing/2014/main" id="{EA5DEA31-A90A-433C-9BA6-CF2AC1EE98FE}"/>
              </a:ext>
            </a:extLst>
          </p:cNvPr>
          <p:cNvSpPr txBox="1"/>
          <p:nvPr/>
        </p:nvSpPr>
        <p:spPr>
          <a:xfrm>
            <a:off x="3692847" y="5782490"/>
            <a:ext cx="2153480"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Tracking multiple deployment pipelines while maintaining agile updates</a:t>
            </a:r>
          </a:p>
        </p:txBody>
      </p:sp>
      <p:sp>
        <p:nvSpPr>
          <p:cNvPr id="8" name="TextBox 7">
            <a:extLst>
              <a:ext uri="{FF2B5EF4-FFF2-40B4-BE49-F238E27FC236}">
                <a16:creationId xmlns:a16="http://schemas.microsoft.com/office/drawing/2014/main" id="{ECCA5A76-9A43-4A4C-A7F1-6A4E63C7FC74}"/>
              </a:ext>
            </a:extLst>
          </p:cNvPr>
          <p:cNvSpPr txBox="1"/>
          <p:nvPr/>
        </p:nvSpPr>
        <p:spPr>
          <a:xfrm>
            <a:off x="8180543" y="1395491"/>
            <a:ext cx="200107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Focusing on business logic instead of microservice platform maintenance </a:t>
            </a:r>
          </a:p>
        </p:txBody>
      </p:sp>
      <p:sp>
        <p:nvSpPr>
          <p:cNvPr id="9" name="TextBox 8">
            <a:extLst>
              <a:ext uri="{FF2B5EF4-FFF2-40B4-BE49-F238E27FC236}">
                <a16:creationId xmlns:a16="http://schemas.microsoft.com/office/drawing/2014/main" id="{8A44DE85-9764-44EA-8D94-B5F82373C65C}"/>
              </a:ext>
            </a:extLst>
          </p:cNvPr>
          <p:cNvSpPr txBox="1"/>
          <p:nvPr/>
        </p:nvSpPr>
        <p:spPr>
          <a:xfrm>
            <a:off x="972366" y="3903076"/>
            <a:ext cx="225483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Dealing with the complexity </a:t>
            </a:r>
            <a:br>
              <a:rPr lang="en-US" sz="1400">
                <a:solidFill>
                  <a:schemeClr val="tx1">
                    <a:lumMod val="65000"/>
                    <a:lumOff val="35000"/>
                  </a:schemeClr>
                </a:solidFill>
                <a:latin typeface="+mj-lt"/>
                <a:cs typeface="Segoe UI Semibold" panose="020B0702040204020203" pitchFamily="34" charset="0"/>
              </a:rPr>
            </a:br>
            <a:r>
              <a:rPr lang="en-US" sz="1400">
                <a:solidFill>
                  <a:schemeClr val="tx1">
                    <a:lumMod val="65000"/>
                    <a:lumOff val="35000"/>
                  </a:schemeClr>
                </a:solidFill>
                <a:latin typeface="+mj-lt"/>
                <a:cs typeface="Segoe UI Semibold" panose="020B0702040204020203" pitchFamily="34" charset="0"/>
              </a:rPr>
              <a:t>of network communications </a:t>
            </a:r>
          </a:p>
        </p:txBody>
      </p:sp>
      <p:sp>
        <p:nvSpPr>
          <p:cNvPr id="10" name="TextBox 9">
            <a:extLst>
              <a:ext uri="{FF2B5EF4-FFF2-40B4-BE49-F238E27FC236}">
                <a16:creationId xmlns:a16="http://schemas.microsoft.com/office/drawing/2014/main" id="{24F81B57-DF38-4730-A5CE-1E115068731B}"/>
              </a:ext>
            </a:extLst>
          </p:cNvPr>
          <p:cNvSpPr txBox="1"/>
          <p:nvPr/>
        </p:nvSpPr>
        <p:spPr>
          <a:xfrm>
            <a:off x="4148748" y="2604374"/>
            <a:ext cx="225483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Monitoring and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governance at overarching and granular levels</a:t>
            </a:r>
          </a:p>
        </p:txBody>
      </p:sp>
      <p:sp>
        <p:nvSpPr>
          <p:cNvPr id="11" name="TextBox 10">
            <a:extLst>
              <a:ext uri="{FF2B5EF4-FFF2-40B4-BE49-F238E27FC236}">
                <a16:creationId xmlns:a16="http://schemas.microsoft.com/office/drawing/2014/main" id="{49147404-2417-4B67-98D1-A294D804D060}"/>
              </a:ext>
            </a:extLst>
          </p:cNvPr>
          <p:cNvSpPr txBox="1"/>
          <p:nvPr/>
        </p:nvSpPr>
        <p:spPr>
          <a:xfrm>
            <a:off x="6053746" y="4101858"/>
            <a:ext cx="2003576"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Achieving reliable state and data consistency without latency issues</a:t>
            </a:r>
          </a:p>
        </p:txBody>
      </p:sp>
      <p:sp>
        <p:nvSpPr>
          <p:cNvPr id="12" name="TextBox 11">
            <a:extLst>
              <a:ext uri="{FF2B5EF4-FFF2-40B4-BE49-F238E27FC236}">
                <a16:creationId xmlns:a16="http://schemas.microsoft.com/office/drawing/2014/main" id="{6EF5D963-F339-4476-9114-F7716855F269}"/>
              </a:ext>
            </a:extLst>
          </p:cNvPr>
          <p:cNvSpPr txBox="1"/>
          <p:nvPr/>
        </p:nvSpPr>
        <p:spPr>
          <a:xfrm>
            <a:off x="9154082" y="3487337"/>
            <a:ext cx="1447657"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Running highly secure applications at scale</a:t>
            </a:r>
          </a:p>
        </p:txBody>
      </p:sp>
      <p:cxnSp>
        <p:nvCxnSpPr>
          <p:cNvPr id="28" name="Straight Connector 27">
            <a:extLst>
              <a:ext uri="{FF2B5EF4-FFF2-40B4-BE49-F238E27FC236}">
                <a16:creationId xmlns:a16="http://schemas.microsoft.com/office/drawing/2014/main" id="{EE1BCED4-14E9-4827-9F1D-545B01CE3643}"/>
              </a:ext>
            </a:extLst>
          </p:cNvPr>
          <p:cNvCxnSpPr>
            <a:cxnSpLocks/>
            <a:stCxn id="27" idx="5"/>
          </p:cNvCxnSpPr>
          <p:nvPr/>
        </p:nvCxnSpPr>
        <p:spPr>
          <a:xfrm flipV="1">
            <a:off x="1792438" y="1771274"/>
            <a:ext cx="324741" cy="16606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22EE6-86CD-4E03-9714-06C1B2FB4A12}"/>
              </a:ext>
            </a:extLst>
          </p:cNvPr>
          <p:cNvCxnSpPr>
            <a:cxnSpLocks/>
            <a:endCxn id="32" idx="2"/>
          </p:cNvCxnSpPr>
          <p:nvPr/>
        </p:nvCxnSpPr>
        <p:spPr>
          <a:xfrm flipV="1">
            <a:off x="3458817" y="1917456"/>
            <a:ext cx="308330" cy="23813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39" name="Hexagon 38">
            <a:extLst>
              <a:ext uri="{FF2B5EF4-FFF2-40B4-BE49-F238E27FC236}">
                <a16:creationId xmlns:a16="http://schemas.microsoft.com/office/drawing/2014/main" id="{FAE7724E-272F-44BE-BA22-B3124D48FD5A}"/>
              </a:ext>
            </a:extLst>
          </p:cNvPr>
          <p:cNvSpPr/>
          <p:nvPr/>
        </p:nvSpPr>
        <p:spPr>
          <a:xfrm>
            <a:off x="3225462" y="4309473"/>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8FD780C-77C9-40EA-B6DD-6F163F36FDCA}"/>
              </a:ext>
            </a:extLst>
          </p:cNvPr>
          <p:cNvCxnSpPr>
            <a:cxnSpLocks/>
            <a:endCxn id="46" idx="2"/>
          </p:cNvCxnSpPr>
          <p:nvPr/>
        </p:nvCxnSpPr>
        <p:spPr>
          <a:xfrm flipV="1">
            <a:off x="5671930" y="1690094"/>
            <a:ext cx="436203" cy="75704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DA5BBF-8CCA-4C99-BA45-3864276F2E16}"/>
              </a:ext>
            </a:extLst>
          </p:cNvPr>
          <p:cNvCxnSpPr>
            <a:cxnSpLocks/>
            <a:stCxn id="45" idx="1"/>
          </p:cNvCxnSpPr>
          <p:nvPr/>
        </p:nvCxnSpPr>
        <p:spPr>
          <a:xfrm>
            <a:off x="5066121" y="2336185"/>
            <a:ext cx="210047" cy="18630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E916A-AF10-4488-B597-83374EB8487C}"/>
              </a:ext>
            </a:extLst>
          </p:cNvPr>
          <p:cNvCxnSpPr>
            <a:cxnSpLocks/>
            <a:stCxn id="48" idx="3"/>
          </p:cNvCxnSpPr>
          <p:nvPr/>
        </p:nvCxnSpPr>
        <p:spPr>
          <a:xfrm flipH="1">
            <a:off x="6417236" y="2927540"/>
            <a:ext cx="284252"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91875-B36D-42C0-AB2D-1513C7406ACA}"/>
              </a:ext>
            </a:extLst>
          </p:cNvPr>
          <p:cNvCxnSpPr>
            <a:cxnSpLocks/>
            <a:endCxn id="50" idx="4"/>
          </p:cNvCxnSpPr>
          <p:nvPr/>
        </p:nvCxnSpPr>
        <p:spPr>
          <a:xfrm>
            <a:off x="4573578" y="3341360"/>
            <a:ext cx="226346" cy="2571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6DEEFB-6BBF-42B2-85B8-35F2B7B9F18C}"/>
              </a:ext>
            </a:extLst>
          </p:cNvPr>
          <p:cNvCxnSpPr>
            <a:cxnSpLocks/>
            <a:stCxn id="39" idx="2"/>
            <a:endCxn id="40" idx="5"/>
          </p:cNvCxnSpPr>
          <p:nvPr/>
        </p:nvCxnSpPr>
        <p:spPr>
          <a:xfrm flipH="1">
            <a:off x="2690273" y="4991960"/>
            <a:ext cx="705811" cy="2448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9B3CF2-B838-4DD4-9547-3A09F52330F9}"/>
              </a:ext>
            </a:extLst>
          </p:cNvPr>
          <p:cNvCxnSpPr>
            <a:cxnSpLocks/>
            <a:endCxn id="38" idx="2"/>
          </p:cNvCxnSpPr>
          <p:nvPr/>
        </p:nvCxnSpPr>
        <p:spPr>
          <a:xfrm flipV="1">
            <a:off x="2478157" y="3765683"/>
            <a:ext cx="98891" cy="9943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F76594-5CDD-4817-A35B-106CD9F2B4D0}"/>
              </a:ext>
            </a:extLst>
          </p:cNvPr>
          <p:cNvCxnSpPr>
            <a:cxnSpLocks/>
            <a:stCxn id="44" idx="0"/>
          </p:cNvCxnSpPr>
          <p:nvPr/>
        </p:nvCxnSpPr>
        <p:spPr>
          <a:xfrm>
            <a:off x="1401622" y="3232433"/>
            <a:ext cx="551586" cy="54565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49DEA9-F826-4EBD-9648-B70540C5EDE9}"/>
              </a:ext>
            </a:extLst>
          </p:cNvPr>
          <p:cNvCxnSpPr>
            <a:cxnSpLocks/>
            <a:stCxn id="43" idx="0"/>
          </p:cNvCxnSpPr>
          <p:nvPr/>
        </p:nvCxnSpPr>
        <p:spPr>
          <a:xfrm flipV="1">
            <a:off x="1236960" y="4610603"/>
            <a:ext cx="511532" cy="409590"/>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1FA534-3EB6-4BF5-B055-E6463C67C23F}"/>
              </a:ext>
            </a:extLst>
          </p:cNvPr>
          <p:cNvCxnSpPr>
            <a:cxnSpLocks/>
            <a:endCxn id="39" idx="3"/>
          </p:cNvCxnSpPr>
          <p:nvPr/>
        </p:nvCxnSpPr>
        <p:spPr>
          <a:xfrm>
            <a:off x="2935847" y="4542363"/>
            <a:ext cx="289615" cy="108354"/>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82" name="Hexagon 81">
            <a:extLst>
              <a:ext uri="{FF2B5EF4-FFF2-40B4-BE49-F238E27FC236}">
                <a16:creationId xmlns:a16="http://schemas.microsoft.com/office/drawing/2014/main" id="{400712E0-DFC8-4EB1-8141-BDE9AC862724}"/>
              </a:ext>
            </a:extLst>
          </p:cNvPr>
          <p:cNvSpPr/>
          <p:nvPr/>
        </p:nvSpPr>
        <p:spPr>
          <a:xfrm>
            <a:off x="2489961" y="602986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0CA11912-885B-44EF-94BE-0FC229CEC9A9}"/>
              </a:ext>
            </a:extLst>
          </p:cNvPr>
          <p:cNvCxnSpPr>
            <a:cxnSpLocks/>
            <a:stCxn id="82" idx="0"/>
          </p:cNvCxnSpPr>
          <p:nvPr/>
        </p:nvCxnSpPr>
        <p:spPr>
          <a:xfrm flipV="1">
            <a:off x="3281646" y="6294500"/>
            <a:ext cx="364676" cy="7660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32F1E4-ECBA-4531-AB42-5EBAD7D211F5}"/>
              </a:ext>
            </a:extLst>
          </p:cNvPr>
          <p:cNvCxnSpPr>
            <a:cxnSpLocks/>
            <a:stCxn id="7" idx="0"/>
            <a:endCxn id="83" idx="2"/>
          </p:cNvCxnSpPr>
          <p:nvPr/>
        </p:nvCxnSpPr>
        <p:spPr>
          <a:xfrm flipV="1">
            <a:off x="4769587" y="5413833"/>
            <a:ext cx="398625" cy="36865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B56AD6-B356-48AD-8466-455691FDAF42}"/>
              </a:ext>
            </a:extLst>
          </p:cNvPr>
          <p:cNvCxnSpPr>
            <a:cxnSpLocks/>
            <a:endCxn id="84" idx="2"/>
          </p:cNvCxnSpPr>
          <p:nvPr/>
        </p:nvCxnSpPr>
        <p:spPr>
          <a:xfrm flipV="1">
            <a:off x="5961295" y="5962019"/>
            <a:ext cx="328308" cy="132708"/>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99" name="Hexagon 98">
            <a:extLst>
              <a:ext uri="{FF2B5EF4-FFF2-40B4-BE49-F238E27FC236}">
                <a16:creationId xmlns:a16="http://schemas.microsoft.com/office/drawing/2014/main" id="{7A766B31-DD3F-4A9D-87C2-B91248A2174E}"/>
              </a:ext>
            </a:extLst>
          </p:cNvPr>
          <p:cNvSpPr/>
          <p:nvPr/>
        </p:nvSpPr>
        <p:spPr>
          <a:xfrm>
            <a:off x="7349758" y="519984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Connector 99">
            <a:extLst>
              <a:ext uri="{FF2B5EF4-FFF2-40B4-BE49-F238E27FC236}">
                <a16:creationId xmlns:a16="http://schemas.microsoft.com/office/drawing/2014/main" id="{A003B586-8222-497C-B5E0-6F324B696471}"/>
              </a:ext>
            </a:extLst>
          </p:cNvPr>
          <p:cNvCxnSpPr>
            <a:cxnSpLocks/>
            <a:stCxn id="98" idx="3"/>
          </p:cNvCxnSpPr>
          <p:nvPr/>
        </p:nvCxnSpPr>
        <p:spPr>
          <a:xfrm flipH="1">
            <a:off x="6757221" y="3559886"/>
            <a:ext cx="754034" cy="47751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9FED09-718D-4458-888D-5F3894633FB6}"/>
              </a:ext>
            </a:extLst>
          </p:cNvPr>
          <p:cNvCxnSpPr>
            <a:cxnSpLocks/>
            <a:stCxn id="99" idx="5"/>
          </p:cNvCxnSpPr>
          <p:nvPr/>
        </p:nvCxnSpPr>
        <p:spPr>
          <a:xfrm flipH="1" flipV="1">
            <a:off x="7849041" y="4774375"/>
            <a:ext cx="121780" cy="4254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08" name="Hexagon 107">
            <a:extLst>
              <a:ext uri="{FF2B5EF4-FFF2-40B4-BE49-F238E27FC236}">
                <a16:creationId xmlns:a16="http://schemas.microsoft.com/office/drawing/2014/main" id="{99D0FCC2-D00B-4F19-9920-6BCE4E5E5A49}"/>
              </a:ext>
            </a:extLst>
          </p:cNvPr>
          <p:cNvSpPr/>
          <p:nvPr/>
        </p:nvSpPr>
        <p:spPr>
          <a:xfrm>
            <a:off x="10243082" y="1805044"/>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63D0832-2820-4A68-9E08-C6F14B5DCA11}"/>
              </a:ext>
            </a:extLst>
          </p:cNvPr>
          <p:cNvCxnSpPr>
            <a:cxnSpLocks/>
            <a:stCxn id="8" idx="1"/>
            <a:endCxn id="106" idx="0"/>
          </p:cNvCxnSpPr>
          <p:nvPr/>
        </p:nvCxnSpPr>
        <p:spPr>
          <a:xfrm flipH="1">
            <a:off x="7986766" y="1718657"/>
            <a:ext cx="193777"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58F2ED-1C64-4042-AC28-7354F824B4D2}"/>
              </a:ext>
            </a:extLst>
          </p:cNvPr>
          <p:cNvCxnSpPr>
            <a:cxnSpLocks/>
            <a:stCxn id="110" idx="4"/>
          </p:cNvCxnSpPr>
          <p:nvPr/>
        </p:nvCxnSpPr>
        <p:spPr>
          <a:xfrm flipH="1" flipV="1">
            <a:off x="8831681" y="2099414"/>
            <a:ext cx="358276" cy="406218"/>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66F229-DA6E-4DAD-B9EE-246D7BC1DB92}"/>
              </a:ext>
            </a:extLst>
          </p:cNvPr>
          <p:cNvCxnSpPr>
            <a:cxnSpLocks/>
            <a:stCxn id="108" idx="4"/>
            <a:endCxn id="8" idx="3"/>
          </p:cNvCxnSpPr>
          <p:nvPr/>
        </p:nvCxnSpPr>
        <p:spPr>
          <a:xfrm flipH="1" flipV="1">
            <a:off x="10181622" y="1718657"/>
            <a:ext cx="232082" cy="8638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1DE12C-0E08-4997-9308-B14D6B39F857}"/>
              </a:ext>
            </a:extLst>
          </p:cNvPr>
          <p:cNvCxnSpPr>
            <a:cxnSpLocks/>
            <a:stCxn id="107" idx="3"/>
          </p:cNvCxnSpPr>
          <p:nvPr/>
        </p:nvCxnSpPr>
        <p:spPr>
          <a:xfrm flipH="1">
            <a:off x="9137645" y="729361"/>
            <a:ext cx="796358" cy="48252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0B2E28-23A4-4061-954E-2716EC8A9B67}"/>
              </a:ext>
            </a:extLst>
          </p:cNvPr>
          <p:cNvCxnSpPr>
            <a:cxnSpLocks/>
            <a:stCxn id="109" idx="4"/>
            <a:endCxn id="108" idx="1"/>
          </p:cNvCxnSpPr>
          <p:nvPr/>
        </p:nvCxnSpPr>
        <p:spPr>
          <a:xfrm flipH="1" flipV="1">
            <a:off x="10864145" y="2487531"/>
            <a:ext cx="261518" cy="11135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56FC01-473A-4679-A910-23C8F13CBAD5}"/>
              </a:ext>
            </a:extLst>
          </p:cNvPr>
          <p:cNvCxnSpPr>
            <a:cxnSpLocks/>
            <a:stCxn id="112" idx="4"/>
          </p:cNvCxnSpPr>
          <p:nvPr/>
        </p:nvCxnSpPr>
        <p:spPr>
          <a:xfrm flipH="1" flipV="1">
            <a:off x="10251048" y="4173875"/>
            <a:ext cx="376474" cy="77926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26DC355-4043-4CD7-9F0B-996BB3EBE444}"/>
              </a:ext>
            </a:extLst>
          </p:cNvPr>
          <p:cNvCxnSpPr>
            <a:cxnSpLocks/>
            <a:endCxn id="109" idx="2"/>
          </p:cNvCxnSpPr>
          <p:nvPr/>
        </p:nvCxnSpPr>
        <p:spPr>
          <a:xfrm flipV="1">
            <a:off x="10760765" y="3281377"/>
            <a:ext cx="364898" cy="424717"/>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CC51E8-C964-44DE-BA41-B8147A390391}"/>
              </a:ext>
            </a:extLst>
          </p:cNvPr>
          <p:cNvCxnSpPr>
            <a:cxnSpLocks/>
            <a:endCxn id="111" idx="5"/>
          </p:cNvCxnSpPr>
          <p:nvPr/>
        </p:nvCxnSpPr>
        <p:spPr>
          <a:xfrm flipH="1">
            <a:off x="9137706" y="4090407"/>
            <a:ext cx="311094" cy="28724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3CAFFBB-5D3C-4E16-AE23-B18A87720425}"/>
              </a:ext>
            </a:extLst>
          </p:cNvPr>
          <p:cNvCxnSpPr>
            <a:cxnSpLocks/>
            <a:stCxn id="48" idx="0"/>
            <a:endCxn id="98" idx="4"/>
          </p:cNvCxnSpPr>
          <p:nvPr/>
        </p:nvCxnSpPr>
        <p:spPr>
          <a:xfrm>
            <a:off x="7493173" y="2927540"/>
            <a:ext cx="188704" cy="29110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0E6CB3-C670-42E7-8320-95A5D44E8B6E}"/>
              </a:ext>
            </a:extLst>
          </p:cNvPr>
          <p:cNvCxnSpPr>
            <a:cxnSpLocks/>
            <a:stCxn id="38" idx="4"/>
            <a:endCxn id="27" idx="1"/>
          </p:cNvCxnSpPr>
          <p:nvPr/>
        </p:nvCxnSpPr>
        <p:spPr>
          <a:xfrm flipH="1" flipV="1">
            <a:off x="1792438" y="2619823"/>
            <a:ext cx="784610" cy="463373"/>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BF19AC-EE9D-476D-84E0-3962A2644103}"/>
              </a:ext>
            </a:extLst>
          </p:cNvPr>
          <p:cNvGrpSpPr/>
          <p:nvPr/>
        </p:nvGrpSpPr>
        <p:grpSpPr>
          <a:xfrm>
            <a:off x="2069210" y="5236827"/>
            <a:ext cx="791685" cy="682487"/>
            <a:chOff x="2069210" y="5029307"/>
            <a:chExt cx="791685" cy="682487"/>
          </a:xfrm>
        </p:grpSpPr>
        <p:sp>
          <p:nvSpPr>
            <p:cNvPr id="40" name="Hexagon 39">
              <a:extLst>
                <a:ext uri="{FF2B5EF4-FFF2-40B4-BE49-F238E27FC236}">
                  <a16:creationId xmlns:a16="http://schemas.microsoft.com/office/drawing/2014/main" id="{CF95ECBA-2383-49B4-82EF-8814CBC5D6AB}"/>
                </a:ext>
              </a:extLst>
            </p:cNvPr>
            <p:cNvSpPr/>
            <p:nvPr/>
          </p:nvSpPr>
          <p:spPr>
            <a:xfrm>
              <a:off x="2069210" y="5029307"/>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485D9CEC-D580-47AB-854C-013BF877C98A}"/>
                </a:ext>
              </a:extLst>
            </p:cNvPr>
            <p:cNvGrpSpPr/>
            <p:nvPr/>
          </p:nvGrpSpPr>
          <p:grpSpPr>
            <a:xfrm>
              <a:off x="2254144" y="5204566"/>
              <a:ext cx="421817" cy="331969"/>
              <a:chOff x="1200453" y="4307032"/>
              <a:chExt cx="421817" cy="331969"/>
            </a:xfrm>
          </p:grpSpPr>
          <p:sp>
            <p:nvSpPr>
              <p:cNvPr id="146" name="TextBox 145">
                <a:extLst>
                  <a:ext uri="{FF2B5EF4-FFF2-40B4-BE49-F238E27FC236}">
                    <a16:creationId xmlns:a16="http://schemas.microsoft.com/office/drawing/2014/main" id="{E0FDAAAB-0549-4A65-9D4B-A3144879622E}"/>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7" name="Freeform 127">
                <a:extLst>
                  <a:ext uri="{FF2B5EF4-FFF2-40B4-BE49-F238E27FC236}">
                    <a16:creationId xmlns:a16="http://schemas.microsoft.com/office/drawing/2014/main" id="{7768406B-F226-4502-AFD6-4AE93FDB8C41}"/>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2E6BFC74-A5A8-437D-947C-6AAE8F410318}"/>
              </a:ext>
            </a:extLst>
          </p:cNvPr>
          <p:cNvGrpSpPr/>
          <p:nvPr/>
        </p:nvGrpSpPr>
        <p:grpSpPr>
          <a:xfrm>
            <a:off x="2406426" y="3083196"/>
            <a:ext cx="791685" cy="682487"/>
            <a:chOff x="2406426" y="2875676"/>
            <a:chExt cx="791685" cy="682487"/>
          </a:xfrm>
        </p:grpSpPr>
        <p:sp>
          <p:nvSpPr>
            <p:cNvPr id="38" name="Hexagon 37">
              <a:extLst>
                <a:ext uri="{FF2B5EF4-FFF2-40B4-BE49-F238E27FC236}">
                  <a16:creationId xmlns:a16="http://schemas.microsoft.com/office/drawing/2014/main" id="{56F5988B-8D56-4909-9B3F-5FD2DAC204EC}"/>
                </a:ext>
              </a:extLst>
            </p:cNvPr>
            <p:cNvSpPr/>
            <p:nvPr/>
          </p:nvSpPr>
          <p:spPr>
            <a:xfrm>
              <a:off x="2406426" y="28756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1E8BC47-71BF-4DCD-A58A-4F9E487208C4}"/>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3CB8E57C-712C-4BC4-B917-20E23071D0EB}"/>
              </a:ext>
            </a:extLst>
          </p:cNvPr>
          <p:cNvGrpSpPr/>
          <p:nvPr/>
        </p:nvGrpSpPr>
        <p:grpSpPr>
          <a:xfrm>
            <a:off x="8516643" y="4377652"/>
            <a:ext cx="791685" cy="682487"/>
            <a:chOff x="8516643" y="4170132"/>
            <a:chExt cx="791685" cy="682487"/>
          </a:xfrm>
        </p:grpSpPr>
        <p:sp>
          <p:nvSpPr>
            <p:cNvPr id="111" name="Hexagon 110">
              <a:extLst>
                <a:ext uri="{FF2B5EF4-FFF2-40B4-BE49-F238E27FC236}">
                  <a16:creationId xmlns:a16="http://schemas.microsoft.com/office/drawing/2014/main" id="{A0FD2D52-D70B-48B3-AAE9-8CFFD6F1B3D8}"/>
                </a:ext>
              </a:extLst>
            </p:cNvPr>
            <p:cNvSpPr/>
            <p:nvPr/>
          </p:nvSpPr>
          <p:spPr>
            <a:xfrm>
              <a:off x="8516643" y="417013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C47DD85-AE83-4819-BB7B-176DC4728B6A}"/>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27" name="Hexagon 26">
            <a:extLst>
              <a:ext uri="{FF2B5EF4-FFF2-40B4-BE49-F238E27FC236}">
                <a16:creationId xmlns:a16="http://schemas.microsoft.com/office/drawing/2014/main" id="{5F3E9918-449F-442B-939A-717DE2CEC768}"/>
              </a:ext>
            </a:extLst>
          </p:cNvPr>
          <p:cNvSpPr/>
          <p:nvPr/>
        </p:nvSpPr>
        <p:spPr>
          <a:xfrm>
            <a:off x="1171375" y="1937336"/>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C20DF9A3-F953-42EB-850D-58ECE9018E0C}"/>
              </a:ext>
            </a:extLst>
          </p:cNvPr>
          <p:cNvGrpSpPr/>
          <p:nvPr/>
        </p:nvGrpSpPr>
        <p:grpSpPr>
          <a:xfrm>
            <a:off x="9934003" y="388117"/>
            <a:ext cx="791685" cy="682487"/>
            <a:chOff x="10430688" y="262913"/>
            <a:chExt cx="791685" cy="682487"/>
          </a:xfrm>
        </p:grpSpPr>
        <p:sp>
          <p:nvSpPr>
            <p:cNvPr id="107" name="Hexagon 106">
              <a:extLst>
                <a:ext uri="{FF2B5EF4-FFF2-40B4-BE49-F238E27FC236}">
                  <a16:creationId xmlns:a16="http://schemas.microsoft.com/office/drawing/2014/main" id="{DFE4EB6F-0DC6-4D15-96AD-C4935AE25702}"/>
                </a:ext>
              </a:extLst>
            </p:cNvPr>
            <p:cNvSpPr/>
            <p:nvPr/>
          </p:nvSpPr>
          <p:spPr>
            <a:xfrm>
              <a:off x="10430688" y="26291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755C8BF6-198B-450B-97BB-6B9899733215}"/>
                </a:ext>
              </a:extLst>
            </p:cNvPr>
            <p:cNvGrpSpPr/>
            <p:nvPr/>
          </p:nvGrpSpPr>
          <p:grpSpPr>
            <a:xfrm>
              <a:off x="10646269" y="409293"/>
              <a:ext cx="360522" cy="389726"/>
              <a:chOff x="528732" y="3883901"/>
              <a:chExt cx="360522" cy="389726"/>
            </a:xfrm>
          </p:grpSpPr>
          <p:sp>
            <p:nvSpPr>
              <p:cNvPr id="156" name="Freeform: Shape 155">
                <a:extLst>
                  <a:ext uri="{FF2B5EF4-FFF2-40B4-BE49-F238E27FC236}">
                    <a16:creationId xmlns:a16="http://schemas.microsoft.com/office/drawing/2014/main" id="{4B06E715-394F-4B87-9729-FA650D5B43B1}"/>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E6D7BCD-BC49-4F54-AF7E-E2A888D7CE00}"/>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0" name="Hexagon 109">
            <a:extLst>
              <a:ext uri="{FF2B5EF4-FFF2-40B4-BE49-F238E27FC236}">
                <a16:creationId xmlns:a16="http://schemas.microsoft.com/office/drawing/2014/main" id="{758FF9D2-3CB9-4124-80A1-33EC1BE83E90}"/>
              </a:ext>
            </a:extLst>
          </p:cNvPr>
          <p:cNvSpPr/>
          <p:nvPr/>
        </p:nvSpPr>
        <p:spPr>
          <a:xfrm>
            <a:off x="9019335" y="250563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72A8E8EE-E7A0-4EBF-B6E5-5F812AFFD127}"/>
              </a:ext>
            </a:extLst>
          </p:cNvPr>
          <p:cNvGrpSpPr/>
          <p:nvPr/>
        </p:nvGrpSpPr>
        <p:grpSpPr>
          <a:xfrm>
            <a:off x="4997590" y="4731346"/>
            <a:ext cx="791685" cy="682487"/>
            <a:chOff x="4783581" y="4718376"/>
            <a:chExt cx="791685" cy="682487"/>
          </a:xfrm>
        </p:grpSpPr>
        <p:sp>
          <p:nvSpPr>
            <p:cNvPr id="83" name="Hexagon 82">
              <a:extLst>
                <a:ext uri="{FF2B5EF4-FFF2-40B4-BE49-F238E27FC236}">
                  <a16:creationId xmlns:a16="http://schemas.microsoft.com/office/drawing/2014/main" id="{293C3F71-B3EC-44E7-9C92-211A618D820F}"/>
                </a:ext>
              </a:extLst>
            </p:cNvPr>
            <p:cNvSpPr/>
            <p:nvPr/>
          </p:nvSpPr>
          <p:spPr>
            <a:xfrm>
              <a:off x="4783581" y="47183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596CA9D-7B6B-45CB-AA95-1A4F86B8BA29}"/>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46" name="Hexagon 45">
            <a:extLst>
              <a:ext uri="{FF2B5EF4-FFF2-40B4-BE49-F238E27FC236}">
                <a16:creationId xmlns:a16="http://schemas.microsoft.com/office/drawing/2014/main" id="{97E6EA4F-F199-4A8D-84D3-F42325209516}"/>
              </a:ext>
            </a:extLst>
          </p:cNvPr>
          <p:cNvSpPr/>
          <p:nvPr/>
        </p:nvSpPr>
        <p:spPr>
          <a:xfrm>
            <a:off x="5937511" y="1007607"/>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0BD3793F-7A93-4287-AD55-0AAF1F7BF7D6}"/>
              </a:ext>
            </a:extLst>
          </p:cNvPr>
          <p:cNvGrpSpPr/>
          <p:nvPr/>
        </p:nvGrpSpPr>
        <p:grpSpPr>
          <a:xfrm>
            <a:off x="10955041" y="2598890"/>
            <a:ext cx="791685" cy="682487"/>
            <a:chOff x="10955041" y="2391370"/>
            <a:chExt cx="791685" cy="682487"/>
          </a:xfrm>
        </p:grpSpPr>
        <p:sp>
          <p:nvSpPr>
            <p:cNvPr id="109" name="Hexagon 108">
              <a:extLst>
                <a:ext uri="{FF2B5EF4-FFF2-40B4-BE49-F238E27FC236}">
                  <a16:creationId xmlns:a16="http://schemas.microsoft.com/office/drawing/2014/main" id="{B3D972EF-A340-4126-804F-06D47C7F8AFC}"/>
                </a:ext>
              </a:extLst>
            </p:cNvPr>
            <p:cNvSpPr/>
            <p:nvPr/>
          </p:nvSpPr>
          <p:spPr>
            <a:xfrm>
              <a:off x="10955041" y="2391370"/>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95CC1F1-292F-485A-982B-D48C18BDCA24}"/>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endParaRPr lang="en-US"/>
            </a:p>
          </p:txBody>
        </p:sp>
      </p:grpSp>
      <p:sp>
        <p:nvSpPr>
          <p:cNvPr id="96" name="TextBox 95">
            <a:extLst>
              <a:ext uri="{FF2B5EF4-FFF2-40B4-BE49-F238E27FC236}">
                <a16:creationId xmlns:a16="http://schemas.microsoft.com/office/drawing/2014/main" id="{8204275C-BC2D-4DBD-A2D3-42E0F90D0E85}"/>
              </a:ext>
            </a:extLst>
          </p:cNvPr>
          <p:cNvSpPr txBox="1"/>
          <p:nvPr/>
        </p:nvSpPr>
        <p:spPr>
          <a:xfrm>
            <a:off x="349387" y="346290"/>
            <a:ext cx="7243586" cy="646331"/>
          </a:xfrm>
          <a:prstGeom prst="rect">
            <a:avLst/>
          </a:prstGeom>
          <a:noFill/>
        </p:spPr>
        <p:txBody>
          <a:bodyPr wrap="none" rtlCol="0">
            <a:spAutoFit/>
          </a:bodyPr>
          <a:lstStyle/>
          <a:p>
            <a:pPr defTabSz="932742">
              <a:spcBef>
                <a:spcPct val="0"/>
              </a:spcBef>
            </a:pPr>
            <a:r>
              <a:rPr lang="en-US" sz="3600" b="1" spc="-50" dirty="0">
                <a:ln w="3175">
                  <a:noFill/>
                </a:ln>
                <a:gradFill>
                  <a:gsLst>
                    <a:gs pos="1250">
                      <a:schemeClr val="tx1"/>
                    </a:gs>
                    <a:gs pos="100000">
                      <a:schemeClr val="tx1"/>
                    </a:gs>
                  </a:gsLst>
                  <a:lin ang="5400000" scaled="0"/>
                </a:gradFill>
                <a:latin typeface="+mj-lt"/>
                <a:cs typeface="Segoe UI" pitchFamily="34" charset="0"/>
              </a:rPr>
              <a:t>Challenges building cloud applications</a:t>
            </a:r>
          </a:p>
        </p:txBody>
      </p:sp>
      <p:grpSp>
        <p:nvGrpSpPr>
          <p:cNvPr id="4" name="Group 3">
            <a:extLst>
              <a:ext uri="{FF2B5EF4-FFF2-40B4-BE49-F238E27FC236}">
                <a16:creationId xmlns:a16="http://schemas.microsoft.com/office/drawing/2014/main" id="{115682EE-B381-4BF4-8791-D4478835D210}"/>
              </a:ext>
            </a:extLst>
          </p:cNvPr>
          <p:cNvGrpSpPr/>
          <p:nvPr/>
        </p:nvGrpSpPr>
        <p:grpSpPr>
          <a:xfrm>
            <a:off x="6118981" y="5279532"/>
            <a:ext cx="791685" cy="682487"/>
            <a:chOff x="5904972" y="5266562"/>
            <a:chExt cx="791685" cy="682487"/>
          </a:xfrm>
        </p:grpSpPr>
        <p:sp>
          <p:nvSpPr>
            <p:cNvPr id="84" name="Hexagon 83">
              <a:extLst>
                <a:ext uri="{FF2B5EF4-FFF2-40B4-BE49-F238E27FC236}">
                  <a16:creationId xmlns:a16="http://schemas.microsoft.com/office/drawing/2014/main" id="{1311E873-8B73-4E30-89A5-76A6FF48A37A}"/>
                </a:ext>
              </a:extLst>
            </p:cNvPr>
            <p:cNvSpPr/>
            <p:nvPr/>
          </p:nvSpPr>
          <p:spPr>
            <a:xfrm>
              <a:off x="5904972" y="526656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Graphic 96">
              <a:extLst>
                <a:ext uri="{FF2B5EF4-FFF2-40B4-BE49-F238E27FC236}">
                  <a16:creationId xmlns:a16="http://schemas.microsoft.com/office/drawing/2014/main" id="{24BD3637-3AD7-4CAC-96B9-B6E50CC3D59A}"/>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14854" y="5397874"/>
              <a:ext cx="371921" cy="419863"/>
            </a:xfrm>
            <a:prstGeom prst="rect">
              <a:avLst/>
            </a:prstGeom>
          </p:spPr>
        </p:pic>
      </p:grpSp>
      <p:sp>
        <p:nvSpPr>
          <p:cNvPr id="44" name="Hexagon 43">
            <a:extLst>
              <a:ext uri="{FF2B5EF4-FFF2-40B4-BE49-F238E27FC236}">
                <a16:creationId xmlns:a16="http://schemas.microsoft.com/office/drawing/2014/main" id="{93CC6793-EC7D-4B5F-947E-C37E475C6F82}"/>
              </a:ext>
            </a:extLst>
          </p:cNvPr>
          <p:cNvSpPr/>
          <p:nvPr/>
        </p:nvSpPr>
        <p:spPr>
          <a:xfrm>
            <a:off x="609937" y="289118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CCCE147-5CC3-4750-B342-8F3615F3FDC8}"/>
              </a:ext>
            </a:extLst>
          </p:cNvPr>
          <p:cNvGrpSpPr/>
          <p:nvPr/>
        </p:nvGrpSpPr>
        <p:grpSpPr>
          <a:xfrm>
            <a:off x="7511255" y="3218642"/>
            <a:ext cx="791685" cy="682487"/>
            <a:chOff x="7511255" y="3011122"/>
            <a:chExt cx="791685" cy="682487"/>
          </a:xfrm>
        </p:grpSpPr>
        <p:sp>
          <p:nvSpPr>
            <p:cNvPr id="98" name="Hexagon 97">
              <a:extLst>
                <a:ext uri="{FF2B5EF4-FFF2-40B4-BE49-F238E27FC236}">
                  <a16:creationId xmlns:a16="http://schemas.microsoft.com/office/drawing/2014/main" id="{AB6D1D44-5A12-429F-9233-EF50E633C674}"/>
                </a:ext>
              </a:extLst>
            </p:cNvPr>
            <p:cNvSpPr/>
            <p:nvPr/>
          </p:nvSpPr>
          <p:spPr>
            <a:xfrm>
              <a:off x="7511255" y="301112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1762B8E7-0B28-456E-A011-B60DABF33B89}"/>
                </a:ext>
              </a:extLst>
            </p:cNvPr>
            <p:cNvGrpSpPr/>
            <p:nvPr/>
          </p:nvGrpSpPr>
          <p:grpSpPr>
            <a:xfrm>
              <a:off x="7713972" y="3160552"/>
              <a:ext cx="386251" cy="383627"/>
              <a:chOff x="8369454" y="1749836"/>
              <a:chExt cx="1062388" cy="1055171"/>
            </a:xfrm>
            <a:solidFill>
              <a:srgbClr val="797979"/>
            </a:solidFill>
          </p:grpSpPr>
          <p:sp>
            <p:nvSpPr>
              <p:cNvPr id="117" name="Freeform: Shape 116">
                <a:extLst>
                  <a:ext uri="{FF2B5EF4-FFF2-40B4-BE49-F238E27FC236}">
                    <a16:creationId xmlns:a16="http://schemas.microsoft.com/office/drawing/2014/main" id="{B818A9A8-6287-4B14-8D66-0CD6CB17BA83}"/>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E7975A-E03E-4A25-9937-7E8E2846C5A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sp>
        <p:nvSpPr>
          <p:cNvPr id="32" name="Hexagon 31">
            <a:extLst>
              <a:ext uri="{FF2B5EF4-FFF2-40B4-BE49-F238E27FC236}">
                <a16:creationId xmlns:a16="http://schemas.microsoft.com/office/drawing/2014/main" id="{36FB3D15-8E0E-458F-BCAF-B92CA7896E04}"/>
              </a:ext>
            </a:extLst>
          </p:cNvPr>
          <p:cNvSpPr/>
          <p:nvPr/>
        </p:nvSpPr>
        <p:spPr>
          <a:xfrm>
            <a:off x="3596525" y="123496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2710B5D-77EE-49D2-A87E-49720F467284}"/>
              </a:ext>
            </a:extLst>
          </p:cNvPr>
          <p:cNvGrpSpPr/>
          <p:nvPr/>
        </p:nvGrpSpPr>
        <p:grpSpPr>
          <a:xfrm>
            <a:off x="4629302" y="3598505"/>
            <a:ext cx="791685" cy="682487"/>
            <a:chOff x="4629302" y="3390985"/>
            <a:chExt cx="791685" cy="682487"/>
          </a:xfrm>
        </p:grpSpPr>
        <p:sp>
          <p:nvSpPr>
            <p:cNvPr id="50" name="Hexagon 49">
              <a:extLst>
                <a:ext uri="{FF2B5EF4-FFF2-40B4-BE49-F238E27FC236}">
                  <a16:creationId xmlns:a16="http://schemas.microsoft.com/office/drawing/2014/main" id="{BC01CF5D-D48F-4F91-8FB4-06BD83972C52}"/>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8D213EEC-9211-43B7-9640-7850243E920A}"/>
                </a:ext>
              </a:extLst>
            </p:cNvPr>
            <p:cNvGrpSpPr/>
            <p:nvPr/>
          </p:nvGrpSpPr>
          <p:grpSpPr>
            <a:xfrm>
              <a:off x="4810273" y="3548836"/>
              <a:ext cx="429743" cy="366785"/>
              <a:chOff x="4485861" y="2054748"/>
              <a:chExt cx="3220278" cy="2748504"/>
            </a:xfrm>
          </p:grpSpPr>
          <p:grpSp>
            <p:nvGrpSpPr>
              <p:cNvPr id="128" name="Group 127">
                <a:extLst>
                  <a:ext uri="{FF2B5EF4-FFF2-40B4-BE49-F238E27FC236}">
                    <a16:creationId xmlns:a16="http://schemas.microsoft.com/office/drawing/2014/main" id="{26FD0723-1FF4-4EC8-A361-A7B0F5CB4376}"/>
                  </a:ext>
                </a:extLst>
              </p:cNvPr>
              <p:cNvGrpSpPr/>
              <p:nvPr/>
            </p:nvGrpSpPr>
            <p:grpSpPr>
              <a:xfrm>
                <a:off x="4485861" y="3307082"/>
                <a:ext cx="3220278" cy="1496170"/>
                <a:chOff x="8040600" y="1481595"/>
                <a:chExt cx="3220278" cy="1496170"/>
              </a:xfrm>
            </p:grpSpPr>
            <p:sp>
              <p:nvSpPr>
                <p:cNvPr id="136" name="Freeform: Shape 135">
                  <a:extLst>
                    <a:ext uri="{FF2B5EF4-FFF2-40B4-BE49-F238E27FC236}">
                      <a16:creationId xmlns:a16="http://schemas.microsoft.com/office/drawing/2014/main" id="{2416A45B-70D4-45ED-9A60-89F73C0F93D1}"/>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Oval 136">
                  <a:extLst>
                    <a:ext uri="{FF2B5EF4-FFF2-40B4-BE49-F238E27FC236}">
                      <a16:creationId xmlns:a16="http://schemas.microsoft.com/office/drawing/2014/main" id="{6F4F7460-F6E6-45D1-B791-4D77722241B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Oval 138">
                  <a:extLst>
                    <a:ext uri="{FF2B5EF4-FFF2-40B4-BE49-F238E27FC236}">
                      <a16:creationId xmlns:a16="http://schemas.microsoft.com/office/drawing/2014/main" id="{736DB841-B12B-458F-AF92-05F4B1BDF30C}"/>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0" name="Group 129">
                <a:extLst>
                  <a:ext uri="{FF2B5EF4-FFF2-40B4-BE49-F238E27FC236}">
                    <a16:creationId xmlns:a16="http://schemas.microsoft.com/office/drawing/2014/main" id="{7989292B-43D2-42A8-9AEA-EB6BEBF859E4}"/>
                  </a:ext>
                </a:extLst>
              </p:cNvPr>
              <p:cNvGrpSpPr/>
              <p:nvPr/>
            </p:nvGrpSpPr>
            <p:grpSpPr>
              <a:xfrm>
                <a:off x="4485861" y="2054748"/>
                <a:ext cx="3220278" cy="1496170"/>
                <a:chOff x="8040600" y="1481595"/>
                <a:chExt cx="3220278" cy="1496170"/>
              </a:xfrm>
            </p:grpSpPr>
            <p:sp>
              <p:nvSpPr>
                <p:cNvPr id="131" name="Freeform: Shape 130">
                  <a:extLst>
                    <a:ext uri="{FF2B5EF4-FFF2-40B4-BE49-F238E27FC236}">
                      <a16:creationId xmlns:a16="http://schemas.microsoft.com/office/drawing/2014/main" id="{27923DA5-CC3A-4CCA-9F26-8AC952F0BC5C}"/>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Oval 132">
                  <a:extLst>
                    <a:ext uri="{FF2B5EF4-FFF2-40B4-BE49-F238E27FC236}">
                      <a16:creationId xmlns:a16="http://schemas.microsoft.com/office/drawing/2014/main" id="{7C8A8443-5E33-4A35-9BEA-8F931A49420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Oval 133">
                  <a:extLst>
                    <a:ext uri="{FF2B5EF4-FFF2-40B4-BE49-F238E27FC236}">
                      <a16:creationId xmlns:a16="http://schemas.microsoft.com/office/drawing/2014/main" id="{DFFF919D-7E6D-41F7-A29C-4FBFC110EBA0}"/>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 name="Group 2">
            <a:extLst>
              <a:ext uri="{FF2B5EF4-FFF2-40B4-BE49-F238E27FC236}">
                <a16:creationId xmlns:a16="http://schemas.microsoft.com/office/drawing/2014/main" id="{0884FED3-8E7D-4154-8F38-F85EE0708343}"/>
              </a:ext>
            </a:extLst>
          </p:cNvPr>
          <p:cNvGrpSpPr/>
          <p:nvPr/>
        </p:nvGrpSpPr>
        <p:grpSpPr>
          <a:xfrm>
            <a:off x="6701488" y="2586296"/>
            <a:ext cx="791685" cy="682487"/>
            <a:chOff x="6701488" y="2378776"/>
            <a:chExt cx="791685" cy="682487"/>
          </a:xfrm>
        </p:grpSpPr>
        <p:sp>
          <p:nvSpPr>
            <p:cNvPr id="48" name="Hexagon 47">
              <a:extLst>
                <a:ext uri="{FF2B5EF4-FFF2-40B4-BE49-F238E27FC236}">
                  <a16:creationId xmlns:a16="http://schemas.microsoft.com/office/drawing/2014/main" id="{A785FF26-D3CC-4C11-89F7-26AA1FBEAAE4}"/>
                </a:ext>
              </a:extLst>
            </p:cNvPr>
            <p:cNvSpPr/>
            <p:nvPr/>
          </p:nvSpPr>
          <p:spPr>
            <a:xfrm>
              <a:off x="6701488" y="23787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Intelligence" title="Icon of circles connected by crossing lines">
              <a:extLst>
                <a:ext uri="{FF2B5EF4-FFF2-40B4-BE49-F238E27FC236}">
                  <a16:creationId xmlns:a16="http://schemas.microsoft.com/office/drawing/2014/main" id="{9659E472-5867-4AF1-9AA2-551DE1A2E33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5" name="Group 14">
            <a:extLst>
              <a:ext uri="{FF2B5EF4-FFF2-40B4-BE49-F238E27FC236}">
                <a16:creationId xmlns:a16="http://schemas.microsoft.com/office/drawing/2014/main" id="{9884B3CB-2AFB-4270-A4C8-B454659FBD56}"/>
              </a:ext>
            </a:extLst>
          </p:cNvPr>
          <p:cNvGrpSpPr/>
          <p:nvPr/>
        </p:nvGrpSpPr>
        <p:grpSpPr>
          <a:xfrm>
            <a:off x="445275" y="4678949"/>
            <a:ext cx="791685" cy="682487"/>
            <a:chOff x="445275" y="4471429"/>
            <a:chExt cx="791685" cy="682487"/>
          </a:xfrm>
        </p:grpSpPr>
        <p:sp>
          <p:nvSpPr>
            <p:cNvPr id="43" name="Hexagon 42">
              <a:extLst>
                <a:ext uri="{FF2B5EF4-FFF2-40B4-BE49-F238E27FC236}">
                  <a16:creationId xmlns:a16="http://schemas.microsoft.com/office/drawing/2014/main" id="{ED97CF46-2E32-4948-B1E2-037C1F34DCB9}"/>
                </a:ext>
              </a:extLst>
            </p:cNvPr>
            <p:cNvSpPr/>
            <p:nvPr/>
          </p:nvSpPr>
          <p:spPr>
            <a:xfrm>
              <a:off x="445275" y="4471429"/>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92">
              <a:extLst>
                <a:ext uri="{FF2B5EF4-FFF2-40B4-BE49-F238E27FC236}">
                  <a16:creationId xmlns:a16="http://schemas.microsoft.com/office/drawing/2014/main" id="{E5C22C7F-79B6-423C-ABF3-3FE0075430FA}"/>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16" name="Group 15">
            <a:extLst>
              <a:ext uri="{FF2B5EF4-FFF2-40B4-BE49-F238E27FC236}">
                <a16:creationId xmlns:a16="http://schemas.microsoft.com/office/drawing/2014/main" id="{B431AD97-54CB-460D-A761-2DAA972356DE}"/>
              </a:ext>
            </a:extLst>
          </p:cNvPr>
          <p:cNvGrpSpPr/>
          <p:nvPr/>
        </p:nvGrpSpPr>
        <p:grpSpPr>
          <a:xfrm>
            <a:off x="4445058" y="1653698"/>
            <a:ext cx="791685" cy="682487"/>
            <a:chOff x="4445058" y="1446178"/>
            <a:chExt cx="791685" cy="682487"/>
          </a:xfrm>
        </p:grpSpPr>
        <p:sp>
          <p:nvSpPr>
            <p:cNvPr id="45" name="Hexagon 44">
              <a:extLst>
                <a:ext uri="{FF2B5EF4-FFF2-40B4-BE49-F238E27FC236}">
                  <a16:creationId xmlns:a16="http://schemas.microsoft.com/office/drawing/2014/main" id="{38A4AB9F-8C3A-4685-B919-77BDFBCFC684}"/>
                </a:ext>
              </a:extLst>
            </p:cNvPr>
            <p:cNvSpPr/>
            <p:nvPr/>
          </p:nvSpPr>
          <p:spPr>
            <a:xfrm>
              <a:off x="4445058" y="1446178"/>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92035EBF-0BDA-4EBE-89F5-D27BB7CF564F}"/>
                </a:ext>
              </a:extLst>
            </p:cNvPr>
            <p:cNvSpPr txBox="1"/>
            <p:nvPr/>
          </p:nvSpPr>
          <p:spPr>
            <a:xfrm>
              <a:off x="4566580" y="1648922"/>
              <a:ext cx="548640" cy="276999"/>
            </a:xfrm>
            <a:prstGeom prst="rect">
              <a:avLst/>
            </a:prstGeom>
            <a:ln>
              <a:noFill/>
            </a:ln>
          </p:spPr>
          <p:txBody>
            <a:bodyPr wrap="square" lIns="0" tIns="0" rIns="0" bIns="0" rtlCol="0" anchor="t" anchorCtr="0">
              <a:spAutoFit/>
            </a:bodyPr>
            <a:lstStyle/>
            <a:p>
              <a:pPr algn="ctr"/>
              <a:r>
                <a:rPr lang="en-US" dirty="0">
                  <a:solidFill>
                    <a:srgbClr val="797979"/>
                  </a:solidFill>
                  <a:latin typeface="Segoe UI Semibold" panose="020B0702040204020203" pitchFamily="34" charset="0"/>
                  <a:cs typeface="Segoe UI Semibold" panose="020B0702040204020203" pitchFamily="34" charset="0"/>
                </a:rPr>
                <a:t>.NET</a:t>
              </a:r>
            </a:p>
          </p:txBody>
        </p:sp>
      </p:grpSp>
      <p:grpSp>
        <p:nvGrpSpPr>
          <p:cNvPr id="17" name="Group 16">
            <a:extLst>
              <a:ext uri="{FF2B5EF4-FFF2-40B4-BE49-F238E27FC236}">
                <a16:creationId xmlns:a16="http://schemas.microsoft.com/office/drawing/2014/main" id="{D0B021BA-A4A3-40F5-98C6-B4DBF9BA11B4}"/>
              </a:ext>
            </a:extLst>
          </p:cNvPr>
          <p:cNvGrpSpPr/>
          <p:nvPr/>
        </p:nvGrpSpPr>
        <p:grpSpPr>
          <a:xfrm>
            <a:off x="7195081" y="1377413"/>
            <a:ext cx="791685" cy="682487"/>
            <a:chOff x="7195081" y="1169893"/>
            <a:chExt cx="791685" cy="682487"/>
          </a:xfrm>
        </p:grpSpPr>
        <p:sp>
          <p:nvSpPr>
            <p:cNvPr id="106" name="Hexagon 105">
              <a:extLst>
                <a:ext uri="{FF2B5EF4-FFF2-40B4-BE49-F238E27FC236}">
                  <a16:creationId xmlns:a16="http://schemas.microsoft.com/office/drawing/2014/main" id="{BF2FD118-A1E9-44BA-841B-A8639AFB13D8}"/>
                </a:ext>
              </a:extLst>
            </p:cNvPr>
            <p:cNvSpPr/>
            <p:nvPr/>
          </p:nvSpPr>
          <p:spPr>
            <a:xfrm>
              <a:off x="7195081" y="116989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21541ECB-2DA8-47B0-A869-1A7555E82C52}"/>
                </a:ext>
              </a:extLst>
            </p:cNvPr>
            <p:cNvGrpSpPr/>
            <p:nvPr/>
          </p:nvGrpSpPr>
          <p:grpSpPr>
            <a:xfrm>
              <a:off x="7380015" y="1345152"/>
              <a:ext cx="421817" cy="331969"/>
              <a:chOff x="1200453" y="4307032"/>
              <a:chExt cx="421817" cy="331969"/>
            </a:xfrm>
          </p:grpSpPr>
          <p:sp>
            <p:nvSpPr>
              <p:cNvPr id="149" name="TextBox 148">
                <a:extLst>
                  <a:ext uri="{FF2B5EF4-FFF2-40B4-BE49-F238E27FC236}">
                    <a16:creationId xmlns:a16="http://schemas.microsoft.com/office/drawing/2014/main" id="{03CCAA6D-1222-45E3-B970-4550F6B9B9A6}"/>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51" name="Freeform 127">
                <a:extLst>
                  <a:ext uri="{FF2B5EF4-FFF2-40B4-BE49-F238E27FC236}">
                    <a16:creationId xmlns:a16="http://schemas.microsoft.com/office/drawing/2014/main" id="{BBCA4F49-55E2-43F7-A49C-3B901E6F3B99}"/>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E0EB4CC-9ED4-40FD-9535-4E7C706CBF4F}"/>
              </a:ext>
            </a:extLst>
          </p:cNvPr>
          <p:cNvGrpSpPr/>
          <p:nvPr/>
        </p:nvGrpSpPr>
        <p:grpSpPr>
          <a:xfrm>
            <a:off x="10456900" y="4953135"/>
            <a:ext cx="791685" cy="682487"/>
            <a:chOff x="10456900" y="4745615"/>
            <a:chExt cx="791685" cy="682487"/>
          </a:xfrm>
        </p:grpSpPr>
        <p:sp>
          <p:nvSpPr>
            <p:cNvPr id="112" name="Hexagon 111">
              <a:extLst>
                <a:ext uri="{FF2B5EF4-FFF2-40B4-BE49-F238E27FC236}">
                  <a16:creationId xmlns:a16="http://schemas.microsoft.com/office/drawing/2014/main" id="{75CE375A-F6BA-4A67-BBBC-5DEB5543B5A2}"/>
                </a:ext>
              </a:extLst>
            </p:cNvPr>
            <p:cNvSpPr/>
            <p:nvPr/>
          </p:nvSpPr>
          <p:spPr>
            <a:xfrm>
              <a:off x="10456900" y="4745615"/>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
              <a:extLst>
                <a:ext uri="{FF2B5EF4-FFF2-40B4-BE49-F238E27FC236}">
                  <a16:creationId xmlns:a16="http://schemas.microsoft.com/office/drawing/2014/main" id="{A764EE84-9D7B-46DC-97D5-2BBDA87595C6}"/>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3" name="Audio 12">
            <a:hlinkClick r:id="" action="ppaction://media"/>
            <a:extLst>
              <a:ext uri="{FF2B5EF4-FFF2-40B4-BE49-F238E27FC236}">
                <a16:creationId xmlns:a16="http://schemas.microsoft.com/office/drawing/2014/main" id="{D361F0B5-43F9-448B-996E-0FECC222D3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14489165"/>
      </p:ext>
    </p:extLst>
  </p:cSld>
  <p:clrMapOvr>
    <a:masterClrMapping/>
  </p:clrMapOvr>
  <mc:AlternateContent xmlns:mc="http://schemas.openxmlformats.org/markup-compatibility/2006">
    <mc:Choice xmlns:p14="http://schemas.microsoft.com/office/powerpoint/2010/main" Requires="p14">
      <p:transition spd="med" p14:dur="700" advTm="29082">
        <p:fade/>
      </p:transition>
    </mc:Choice>
    <mc:Fallback>
      <p:transition spd="med" advTm="29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childTnLst>
                          </p:cTn>
                        </p:par>
                        <p:par>
                          <p:cTn id="11" fill="hold">
                            <p:stCondLst>
                              <p:cond delay="4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400"/>
                                        <p:tgtEl>
                                          <p:spTgt spid="11"/>
                                        </p:tgtEl>
                                      </p:cBhvr>
                                    </p:animEffect>
                                  </p:childTnLst>
                                </p:cTn>
                              </p:par>
                            </p:childTnLst>
                          </p:cTn>
                        </p:par>
                        <p:par>
                          <p:cTn id="15" fill="hold">
                            <p:stCondLst>
                              <p:cond delay="8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400"/>
                                        <p:tgtEl>
                                          <p:spTgt spid="10"/>
                                        </p:tgtEl>
                                      </p:cBhvr>
                                    </p:animEffect>
                                  </p:childTnLst>
                                </p:cTn>
                              </p:par>
                            </p:childTnLst>
                          </p:cTn>
                        </p:par>
                        <p:par>
                          <p:cTn id="19" fill="hold">
                            <p:stCondLst>
                              <p:cond delay="12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400"/>
                                        <p:tgtEl>
                                          <p:spTgt spid="12"/>
                                        </p:tgtEl>
                                      </p:cBhvr>
                                    </p:animEffect>
                                  </p:childTnLst>
                                </p:cTn>
                              </p:par>
                            </p:childTnLst>
                          </p:cTn>
                        </p:par>
                        <p:par>
                          <p:cTn id="23" fill="hold">
                            <p:stCondLst>
                              <p:cond delay="16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400"/>
                                        <p:tgtEl>
                                          <p:spTgt spid="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400"/>
                                        <p:tgtEl>
                                          <p:spTgt spid="7"/>
                                        </p:tgtEl>
                                      </p:cBhvr>
                                    </p:animEffect>
                                  </p:childTnLst>
                                </p:cTn>
                              </p:par>
                            </p:childTnLst>
                          </p:cTn>
                        </p:par>
                        <p:par>
                          <p:cTn id="31" fill="hold">
                            <p:stCondLst>
                              <p:cond delay="24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400"/>
                                        <p:tgtEl>
                                          <p:spTgt spid="9"/>
                                        </p:tgtEl>
                                      </p:cBhvr>
                                    </p:animEffect>
                                  </p:childTnLst>
                                </p:cTn>
                              </p:par>
                              <p:par>
                                <p:cTn id="35" presetID="53" presetClass="entr" presetSubtype="16" fill="hold" nodeType="withEffect">
                                  <p:stCondLst>
                                    <p:cond delay="500"/>
                                  </p:stCondLst>
                                  <p:childTnLst>
                                    <p:set>
                                      <p:cBhvr>
                                        <p:cTn id="36" dur="1" fill="hold">
                                          <p:stCondLst>
                                            <p:cond delay="0"/>
                                          </p:stCondLst>
                                        </p:cTn>
                                        <p:tgtEl>
                                          <p:spTgt spid="189"/>
                                        </p:tgtEl>
                                        <p:attrNameLst>
                                          <p:attrName>style.visibility</p:attrName>
                                        </p:attrNameLst>
                                      </p:cBhvr>
                                      <p:to>
                                        <p:strVal val="visible"/>
                                      </p:to>
                                    </p:set>
                                    <p:anim calcmode="lin" valueType="num">
                                      <p:cBhvr>
                                        <p:cTn id="37" dur="500" fill="hold"/>
                                        <p:tgtEl>
                                          <p:spTgt spid="189"/>
                                        </p:tgtEl>
                                        <p:attrNameLst>
                                          <p:attrName>ppt_w</p:attrName>
                                        </p:attrNameLst>
                                      </p:cBhvr>
                                      <p:tavLst>
                                        <p:tav tm="0">
                                          <p:val>
                                            <p:fltVal val="0"/>
                                          </p:val>
                                        </p:tav>
                                        <p:tav tm="100000">
                                          <p:val>
                                            <p:strVal val="#ppt_w"/>
                                          </p:val>
                                        </p:tav>
                                      </p:tavLst>
                                    </p:anim>
                                    <p:anim calcmode="lin" valueType="num">
                                      <p:cBhvr>
                                        <p:cTn id="38" dur="500" fill="hold"/>
                                        <p:tgtEl>
                                          <p:spTgt spid="189"/>
                                        </p:tgtEl>
                                        <p:attrNameLst>
                                          <p:attrName>ppt_h</p:attrName>
                                        </p:attrNameLst>
                                      </p:cBhvr>
                                      <p:tavLst>
                                        <p:tav tm="0">
                                          <p:val>
                                            <p:fltVal val="0"/>
                                          </p:val>
                                        </p:tav>
                                        <p:tav tm="100000">
                                          <p:val>
                                            <p:strVal val="#ppt_h"/>
                                          </p:val>
                                        </p:tav>
                                      </p:tavLst>
                                    </p:anim>
                                    <p:animEffect transition="in" filter="fade">
                                      <p:cBhvr>
                                        <p:cTn id="39" dur="500"/>
                                        <p:tgtEl>
                                          <p:spTgt spid="189"/>
                                        </p:tgtEl>
                                      </p:cBhvr>
                                    </p:animEffect>
                                  </p:childTnLst>
                                </p:cTn>
                              </p:par>
                              <p:par>
                                <p:cTn id="40" presetID="53" presetClass="entr" presetSubtype="16" fill="hold" nodeType="withEffect">
                                  <p:stCondLst>
                                    <p:cond delay="0"/>
                                  </p:stCondLst>
                                  <p:childTnLst>
                                    <p:set>
                                      <p:cBhvr>
                                        <p:cTn id="41" dur="1" fill="hold">
                                          <p:stCondLst>
                                            <p:cond delay="0"/>
                                          </p:stCondLst>
                                        </p:cTn>
                                        <p:tgtEl>
                                          <p:spTgt spid="185"/>
                                        </p:tgtEl>
                                        <p:attrNameLst>
                                          <p:attrName>style.visibility</p:attrName>
                                        </p:attrNameLst>
                                      </p:cBhvr>
                                      <p:to>
                                        <p:strVal val="visible"/>
                                      </p:to>
                                    </p:set>
                                    <p:anim calcmode="lin" valueType="num">
                                      <p:cBhvr>
                                        <p:cTn id="42" dur="500" fill="hold"/>
                                        <p:tgtEl>
                                          <p:spTgt spid="185"/>
                                        </p:tgtEl>
                                        <p:attrNameLst>
                                          <p:attrName>ppt_w</p:attrName>
                                        </p:attrNameLst>
                                      </p:cBhvr>
                                      <p:tavLst>
                                        <p:tav tm="0">
                                          <p:val>
                                            <p:fltVal val="0"/>
                                          </p:val>
                                        </p:tav>
                                        <p:tav tm="100000">
                                          <p:val>
                                            <p:strVal val="#ppt_w"/>
                                          </p:val>
                                        </p:tav>
                                      </p:tavLst>
                                    </p:anim>
                                    <p:anim calcmode="lin" valueType="num">
                                      <p:cBhvr>
                                        <p:cTn id="43" dur="500" fill="hold"/>
                                        <p:tgtEl>
                                          <p:spTgt spid="185"/>
                                        </p:tgtEl>
                                        <p:attrNameLst>
                                          <p:attrName>ppt_h</p:attrName>
                                        </p:attrNameLst>
                                      </p:cBhvr>
                                      <p:tavLst>
                                        <p:tav tm="0">
                                          <p:val>
                                            <p:fltVal val="0"/>
                                          </p:val>
                                        </p:tav>
                                        <p:tav tm="100000">
                                          <p:val>
                                            <p:strVal val="#ppt_h"/>
                                          </p:val>
                                        </p:tav>
                                      </p:tavLst>
                                    </p:anim>
                                    <p:animEffect transition="in" filter="fade">
                                      <p:cBhvr>
                                        <p:cTn id="44" dur="500"/>
                                        <p:tgtEl>
                                          <p:spTgt spid="185"/>
                                        </p:tgtEl>
                                      </p:cBhvr>
                                    </p:animEffect>
                                  </p:childTnLst>
                                </p:cTn>
                              </p:par>
                              <p:par>
                                <p:cTn id="45" presetID="53" presetClass="entr" presetSubtype="16" fill="hold" nodeType="withEffect">
                                  <p:stCondLst>
                                    <p:cond delay="500"/>
                                  </p:stCondLst>
                                  <p:childTnLst>
                                    <p:set>
                                      <p:cBhvr>
                                        <p:cTn id="46" dur="1" fill="hold">
                                          <p:stCondLst>
                                            <p:cond delay="0"/>
                                          </p:stCondLst>
                                        </p:cTn>
                                        <p:tgtEl>
                                          <p:spTgt spid="180"/>
                                        </p:tgtEl>
                                        <p:attrNameLst>
                                          <p:attrName>style.visibility</p:attrName>
                                        </p:attrNameLst>
                                      </p:cBhvr>
                                      <p:to>
                                        <p:strVal val="visible"/>
                                      </p:to>
                                    </p:set>
                                    <p:anim calcmode="lin" valueType="num">
                                      <p:cBhvr>
                                        <p:cTn id="47" dur="500" fill="hold"/>
                                        <p:tgtEl>
                                          <p:spTgt spid="180"/>
                                        </p:tgtEl>
                                        <p:attrNameLst>
                                          <p:attrName>ppt_w</p:attrName>
                                        </p:attrNameLst>
                                      </p:cBhvr>
                                      <p:tavLst>
                                        <p:tav tm="0">
                                          <p:val>
                                            <p:fltVal val="0"/>
                                          </p:val>
                                        </p:tav>
                                        <p:tav tm="100000">
                                          <p:val>
                                            <p:strVal val="#ppt_w"/>
                                          </p:val>
                                        </p:tav>
                                      </p:tavLst>
                                    </p:anim>
                                    <p:anim calcmode="lin" valueType="num">
                                      <p:cBhvr>
                                        <p:cTn id="48" dur="500" fill="hold"/>
                                        <p:tgtEl>
                                          <p:spTgt spid="180"/>
                                        </p:tgtEl>
                                        <p:attrNameLst>
                                          <p:attrName>ppt_h</p:attrName>
                                        </p:attrNameLst>
                                      </p:cBhvr>
                                      <p:tavLst>
                                        <p:tav tm="0">
                                          <p:val>
                                            <p:fltVal val="0"/>
                                          </p:val>
                                        </p:tav>
                                        <p:tav tm="100000">
                                          <p:val>
                                            <p:strVal val="#ppt_h"/>
                                          </p:val>
                                        </p:tav>
                                      </p:tavLst>
                                    </p:anim>
                                    <p:animEffect transition="in" filter="fade">
                                      <p:cBhvr>
                                        <p:cTn id="49" dur="500"/>
                                        <p:tgtEl>
                                          <p:spTgt spid="180"/>
                                        </p:tgtEl>
                                      </p:cBhvr>
                                    </p:animEffect>
                                  </p:childTnLst>
                                </p:cTn>
                              </p:par>
                              <p:par>
                                <p:cTn id="50" presetID="53" presetClass="entr" presetSubtype="16" fill="hold" nodeType="withEffect">
                                  <p:stCondLst>
                                    <p:cond delay="250"/>
                                  </p:stCondLst>
                                  <p:childTnLst>
                                    <p:set>
                                      <p:cBhvr>
                                        <p:cTn id="51" dur="1" fill="hold">
                                          <p:stCondLst>
                                            <p:cond delay="0"/>
                                          </p:stCondLst>
                                        </p:cTn>
                                        <p:tgtEl>
                                          <p:spTgt spid="176"/>
                                        </p:tgtEl>
                                        <p:attrNameLst>
                                          <p:attrName>style.visibility</p:attrName>
                                        </p:attrNameLst>
                                      </p:cBhvr>
                                      <p:to>
                                        <p:strVal val="visible"/>
                                      </p:to>
                                    </p:set>
                                    <p:anim calcmode="lin" valueType="num">
                                      <p:cBhvr>
                                        <p:cTn id="52" dur="500" fill="hold"/>
                                        <p:tgtEl>
                                          <p:spTgt spid="176"/>
                                        </p:tgtEl>
                                        <p:attrNameLst>
                                          <p:attrName>ppt_w</p:attrName>
                                        </p:attrNameLst>
                                      </p:cBhvr>
                                      <p:tavLst>
                                        <p:tav tm="0">
                                          <p:val>
                                            <p:fltVal val="0"/>
                                          </p:val>
                                        </p:tav>
                                        <p:tav tm="100000">
                                          <p:val>
                                            <p:strVal val="#ppt_w"/>
                                          </p:val>
                                        </p:tav>
                                      </p:tavLst>
                                    </p:anim>
                                    <p:anim calcmode="lin" valueType="num">
                                      <p:cBhvr>
                                        <p:cTn id="53" dur="500" fill="hold"/>
                                        <p:tgtEl>
                                          <p:spTgt spid="176"/>
                                        </p:tgtEl>
                                        <p:attrNameLst>
                                          <p:attrName>ppt_h</p:attrName>
                                        </p:attrNameLst>
                                      </p:cBhvr>
                                      <p:tavLst>
                                        <p:tav tm="0">
                                          <p:val>
                                            <p:fltVal val="0"/>
                                          </p:val>
                                        </p:tav>
                                        <p:tav tm="100000">
                                          <p:val>
                                            <p:strVal val="#ppt_h"/>
                                          </p:val>
                                        </p:tav>
                                      </p:tavLst>
                                    </p:anim>
                                    <p:animEffect transition="in" filter="fade">
                                      <p:cBhvr>
                                        <p:cTn id="54" dur="500"/>
                                        <p:tgtEl>
                                          <p:spTgt spid="176"/>
                                        </p:tgtEl>
                                      </p:cBhvr>
                                    </p:animEffect>
                                  </p:childTnLst>
                                </p:cTn>
                              </p:par>
                              <p:par>
                                <p:cTn id="55" presetID="53" presetClass="entr" presetSubtype="16" fill="hold" nodeType="withEffect">
                                  <p:stCondLst>
                                    <p:cond delay="0"/>
                                  </p:stCondLst>
                                  <p:childTnLst>
                                    <p:set>
                                      <p:cBhvr>
                                        <p:cTn id="56" dur="1" fill="hold">
                                          <p:stCondLst>
                                            <p:cond delay="0"/>
                                          </p:stCondLst>
                                        </p:cTn>
                                        <p:tgtEl>
                                          <p:spTgt spid="178"/>
                                        </p:tgtEl>
                                        <p:attrNameLst>
                                          <p:attrName>style.visibility</p:attrName>
                                        </p:attrNameLst>
                                      </p:cBhvr>
                                      <p:to>
                                        <p:strVal val="visible"/>
                                      </p:to>
                                    </p:set>
                                    <p:anim calcmode="lin" valueType="num">
                                      <p:cBhvr>
                                        <p:cTn id="57" dur="500" fill="hold"/>
                                        <p:tgtEl>
                                          <p:spTgt spid="178"/>
                                        </p:tgtEl>
                                        <p:attrNameLst>
                                          <p:attrName>ppt_w</p:attrName>
                                        </p:attrNameLst>
                                      </p:cBhvr>
                                      <p:tavLst>
                                        <p:tav tm="0">
                                          <p:val>
                                            <p:fltVal val="0"/>
                                          </p:val>
                                        </p:tav>
                                        <p:tav tm="100000">
                                          <p:val>
                                            <p:strVal val="#ppt_w"/>
                                          </p:val>
                                        </p:tav>
                                      </p:tavLst>
                                    </p:anim>
                                    <p:anim calcmode="lin" valueType="num">
                                      <p:cBhvr>
                                        <p:cTn id="58" dur="500" fill="hold"/>
                                        <p:tgtEl>
                                          <p:spTgt spid="178"/>
                                        </p:tgtEl>
                                        <p:attrNameLst>
                                          <p:attrName>ppt_h</p:attrName>
                                        </p:attrNameLst>
                                      </p:cBhvr>
                                      <p:tavLst>
                                        <p:tav tm="0">
                                          <p:val>
                                            <p:fltVal val="0"/>
                                          </p:val>
                                        </p:tav>
                                        <p:tav tm="100000">
                                          <p:val>
                                            <p:strVal val="#ppt_h"/>
                                          </p:val>
                                        </p:tav>
                                      </p:tavLst>
                                    </p:anim>
                                    <p:animEffect transition="in" filter="fade">
                                      <p:cBhvr>
                                        <p:cTn id="59" dur="500"/>
                                        <p:tgtEl>
                                          <p:spTgt spid="178"/>
                                        </p:tgtEl>
                                      </p:cBhvr>
                                    </p:animEffect>
                                  </p:childTnLst>
                                </p:cTn>
                              </p:par>
                              <p:par>
                                <p:cTn id="60" presetID="53" presetClass="entr" presetSubtype="16" fill="hold" grpId="0" nodeType="withEffect">
                                  <p:stCondLst>
                                    <p:cond delay="75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Effect transition="in" filter="fade">
                                      <p:cBhvr>
                                        <p:cTn id="64" dur="500"/>
                                        <p:tgtEl>
                                          <p:spTgt spid="39"/>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82"/>
                                        </p:tgtEl>
                                        <p:attrNameLst>
                                          <p:attrName>style.visibility</p:attrName>
                                        </p:attrNameLst>
                                      </p:cBhvr>
                                      <p:to>
                                        <p:strVal val="visible"/>
                                      </p:to>
                                    </p:set>
                                    <p:anim calcmode="lin" valueType="num">
                                      <p:cBhvr>
                                        <p:cTn id="67" dur="500" fill="hold"/>
                                        <p:tgtEl>
                                          <p:spTgt spid="82"/>
                                        </p:tgtEl>
                                        <p:attrNameLst>
                                          <p:attrName>ppt_w</p:attrName>
                                        </p:attrNameLst>
                                      </p:cBhvr>
                                      <p:tavLst>
                                        <p:tav tm="0">
                                          <p:val>
                                            <p:fltVal val="0"/>
                                          </p:val>
                                        </p:tav>
                                        <p:tav tm="100000">
                                          <p:val>
                                            <p:strVal val="#ppt_w"/>
                                          </p:val>
                                        </p:tav>
                                      </p:tavLst>
                                    </p:anim>
                                    <p:anim calcmode="lin" valueType="num">
                                      <p:cBhvr>
                                        <p:cTn id="68" dur="500" fill="hold"/>
                                        <p:tgtEl>
                                          <p:spTgt spid="82"/>
                                        </p:tgtEl>
                                        <p:attrNameLst>
                                          <p:attrName>ppt_h</p:attrName>
                                        </p:attrNameLst>
                                      </p:cBhvr>
                                      <p:tavLst>
                                        <p:tav tm="0">
                                          <p:val>
                                            <p:fltVal val="0"/>
                                          </p:val>
                                        </p:tav>
                                        <p:tav tm="100000">
                                          <p:val>
                                            <p:strVal val="#ppt_h"/>
                                          </p:val>
                                        </p:tav>
                                      </p:tavLst>
                                    </p:anim>
                                    <p:animEffect transition="in" filter="fade">
                                      <p:cBhvr>
                                        <p:cTn id="69" dur="500"/>
                                        <p:tgtEl>
                                          <p:spTgt spid="8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9"/>
                                        </p:tgtEl>
                                        <p:attrNameLst>
                                          <p:attrName>style.visibility</p:attrName>
                                        </p:attrNameLst>
                                      </p:cBhvr>
                                      <p:to>
                                        <p:strVal val="visible"/>
                                      </p:to>
                                    </p:set>
                                    <p:anim calcmode="lin" valueType="num">
                                      <p:cBhvr>
                                        <p:cTn id="72" dur="500" fill="hold"/>
                                        <p:tgtEl>
                                          <p:spTgt spid="99"/>
                                        </p:tgtEl>
                                        <p:attrNameLst>
                                          <p:attrName>ppt_w</p:attrName>
                                        </p:attrNameLst>
                                      </p:cBhvr>
                                      <p:tavLst>
                                        <p:tav tm="0">
                                          <p:val>
                                            <p:fltVal val="0"/>
                                          </p:val>
                                        </p:tav>
                                        <p:tav tm="100000">
                                          <p:val>
                                            <p:strVal val="#ppt_w"/>
                                          </p:val>
                                        </p:tav>
                                      </p:tavLst>
                                    </p:anim>
                                    <p:anim calcmode="lin" valueType="num">
                                      <p:cBhvr>
                                        <p:cTn id="73" dur="500" fill="hold"/>
                                        <p:tgtEl>
                                          <p:spTgt spid="99"/>
                                        </p:tgtEl>
                                        <p:attrNameLst>
                                          <p:attrName>ppt_h</p:attrName>
                                        </p:attrNameLst>
                                      </p:cBhvr>
                                      <p:tavLst>
                                        <p:tav tm="0">
                                          <p:val>
                                            <p:fltVal val="0"/>
                                          </p:val>
                                        </p:tav>
                                        <p:tav tm="100000">
                                          <p:val>
                                            <p:strVal val="#ppt_h"/>
                                          </p:val>
                                        </p:tav>
                                      </p:tavLst>
                                    </p:anim>
                                    <p:animEffect transition="in" filter="fade">
                                      <p:cBhvr>
                                        <p:cTn id="74" dur="500"/>
                                        <p:tgtEl>
                                          <p:spTgt spid="99"/>
                                        </p:tgtEl>
                                      </p:cBhvr>
                                    </p:animEffect>
                                  </p:childTnLst>
                                </p:cTn>
                              </p:par>
                              <p:par>
                                <p:cTn id="75" presetID="53" presetClass="entr" presetSubtype="16" fill="hold" nodeType="withEffect">
                                  <p:stCondLst>
                                    <p:cond delay="250"/>
                                  </p:stCondLst>
                                  <p:childTnLst>
                                    <p:set>
                                      <p:cBhvr>
                                        <p:cTn id="76" dur="1" fill="hold">
                                          <p:stCondLst>
                                            <p:cond delay="0"/>
                                          </p:stCondLst>
                                        </p:cTn>
                                        <p:tgtEl>
                                          <p:spTgt spid="2"/>
                                        </p:tgtEl>
                                        <p:attrNameLst>
                                          <p:attrName>style.visibility</p:attrName>
                                        </p:attrNameLst>
                                      </p:cBhvr>
                                      <p:to>
                                        <p:strVal val="visible"/>
                                      </p:to>
                                    </p:set>
                                    <p:anim calcmode="lin" valueType="num">
                                      <p:cBhvr>
                                        <p:cTn id="77" dur="500" fill="hold"/>
                                        <p:tgtEl>
                                          <p:spTgt spid="2"/>
                                        </p:tgtEl>
                                        <p:attrNameLst>
                                          <p:attrName>ppt_w</p:attrName>
                                        </p:attrNameLst>
                                      </p:cBhvr>
                                      <p:tavLst>
                                        <p:tav tm="0">
                                          <p:val>
                                            <p:fltVal val="0"/>
                                          </p:val>
                                        </p:tav>
                                        <p:tav tm="100000">
                                          <p:val>
                                            <p:strVal val="#ppt_w"/>
                                          </p:val>
                                        </p:tav>
                                      </p:tavLst>
                                    </p:anim>
                                    <p:anim calcmode="lin" valueType="num">
                                      <p:cBhvr>
                                        <p:cTn id="78" dur="500" fill="hold"/>
                                        <p:tgtEl>
                                          <p:spTgt spid="2"/>
                                        </p:tgtEl>
                                        <p:attrNameLst>
                                          <p:attrName>ppt_h</p:attrName>
                                        </p:attrNameLst>
                                      </p:cBhvr>
                                      <p:tavLst>
                                        <p:tav tm="0">
                                          <p:val>
                                            <p:fltVal val="0"/>
                                          </p:val>
                                        </p:tav>
                                        <p:tav tm="100000">
                                          <p:val>
                                            <p:strVal val="#ppt_h"/>
                                          </p:val>
                                        </p:tav>
                                      </p:tavLst>
                                    </p:anim>
                                    <p:animEffect transition="in" filter="fade">
                                      <p:cBhvr>
                                        <p:cTn id="79" dur="500"/>
                                        <p:tgtEl>
                                          <p:spTgt spid="2"/>
                                        </p:tgtEl>
                                      </p:cBhvr>
                                    </p:animEffect>
                                  </p:childTnLst>
                                </p:cTn>
                              </p:par>
                              <p:par>
                                <p:cTn id="80" presetID="53" presetClass="entr" presetSubtype="16" fill="hold" grpId="0" nodeType="withEffect">
                                  <p:stCondLst>
                                    <p:cond delay="25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p:cTn id="87" dur="500" fill="hold"/>
                                        <p:tgtEl>
                                          <p:spTgt spid="27"/>
                                        </p:tgtEl>
                                        <p:attrNameLst>
                                          <p:attrName>ppt_w</p:attrName>
                                        </p:attrNameLst>
                                      </p:cBhvr>
                                      <p:tavLst>
                                        <p:tav tm="0">
                                          <p:val>
                                            <p:fltVal val="0"/>
                                          </p:val>
                                        </p:tav>
                                        <p:tav tm="100000">
                                          <p:val>
                                            <p:strVal val="#ppt_w"/>
                                          </p:val>
                                        </p:tav>
                                      </p:tavLst>
                                    </p:anim>
                                    <p:anim calcmode="lin" valueType="num">
                                      <p:cBhvr>
                                        <p:cTn id="88" dur="500" fill="hold"/>
                                        <p:tgtEl>
                                          <p:spTgt spid="27"/>
                                        </p:tgtEl>
                                        <p:attrNameLst>
                                          <p:attrName>ppt_h</p:attrName>
                                        </p:attrNameLst>
                                      </p:cBhvr>
                                      <p:tavLst>
                                        <p:tav tm="0">
                                          <p:val>
                                            <p:fltVal val="0"/>
                                          </p:val>
                                        </p:tav>
                                        <p:tav tm="100000">
                                          <p:val>
                                            <p:strVal val="#ppt_h"/>
                                          </p:val>
                                        </p:tav>
                                      </p:tavLst>
                                    </p:anim>
                                    <p:animEffect transition="in" filter="fade">
                                      <p:cBhvr>
                                        <p:cTn id="89" dur="500"/>
                                        <p:tgtEl>
                                          <p:spTgt spid="27"/>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32"/>
                                        </p:tgtEl>
                                        <p:attrNameLst>
                                          <p:attrName>style.visibility</p:attrName>
                                        </p:attrNameLst>
                                      </p:cBhvr>
                                      <p:to>
                                        <p:strVal val="visible"/>
                                      </p:to>
                                    </p:set>
                                    <p:anim calcmode="lin" valueType="num">
                                      <p:cBhvr>
                                        <p:cTn id="92" dur="500" fill="hold"/>
                                        <p:tgtEl>
                                          <p:spTgt spid="32"/>
                                        </p:tgtEl>
                                        <p:attrNameLst>
                                          <p:attrName>ppt_w</p:attrName>
                                        </p:attrNameLst>
                                      </p:cBhvr>
                                      <p:tavLst>
                                        <p:tav tm="0">
                                          <p:val>
                                            <p:fltVal val="0"/>
                                          </p:val>
                                        </p:tav>
                                        <p:tav tm="100000">
                                          <p:val>
                                            <p:strVal val="#ppt_w"/>
                                          </p:val>
                                        </p:tav>
                                      </p:tavLst>
                                    </p:anim>
                                    <p:anim calcmode="lin" valueType="num">
                                      <p:cBhvr>
                                        <p:cTn id="93" dur="500" fill="hold"/>
                                        <p:tgtEl>
                                          <p:spTgt spid="32"/>
                                        </p:tgtEl>
                                        <p:attrNameLst>
                                          <p:attrName>ppt_h</p:attrName>
                                        </p:attrNameLst>
                                      </p:cBhvr>
                                      <p:tavLst>
                                        <p:tav tm="0">
                                          <p:val>
                                            <p:fltVal val="0"/>
                                          </p:val>
                                        </p:tav>
                                        <p:tav tm="100000">
                                          <p:val>
                                            <p:strVal val="#ppt_h"/>
                                          </p:val>
                                        </p:tav>
                                      </p:tavLst>
                                    </p:anim>
                                    <p:animEffect transition="in" filter="fade">
                                      <p:cBhvr>
                                        <p:cTn id="94" dur="500"/>
                                        <p:tgtEl>
                                          <p:spTgt spid="32"/>
                                        </p:tgtEl>
                                      </p:cBhvr>
                                    </p:animEffect>
                                  </p:childTnLst>
                                </p:cTn>
                              </p:par>
                              <p:par>
                                <p:cTn id="95" presetID="53" presetClass="entr" presetSubtype="16" fill="hold" nodeType="withEffect">
                                  <p:stCondLst>
                                    <p:cond delay="250"/>
                                  </p:stCondLst>
                                  <p:childTnLst>
                                    <p:set>
                                      <p:cBhvr>
                                        <p:cTn id="96" dur="1" fill="hold">
                                          <p:stCondLst>
                                            <p:cond delay="0"/>
                                          </p:stCondLst>
                                        </p:cTn>
                                        <p:tgtEl>
                                          <p:spTgt spid="16"/>
                                        </p:tgtEl>
                                        <p:attrNameLst>
                                          <p:attrName>style.visibility</p:attrName>
                                        </p:attrNameLst>
                                      </p:cBhvr>
                                      <p:to>
                                        <p:strVal val="visible"/>
                                      </p:to>
                                    </p:set>
                                    <p:anim calcmode="lin" valueType="num">
                                      <p:cBhvr>
                                        <p:cTn id="97" dur="500" fill="hold"/>
                                        <p:tgtEl>
                                          <p:spTgt spid="16"/>
                                        </p:tgtEl>
                                        <p:attrNameLst>
                                          <p:attrName>ppt_w</p:attrName>
                                        </p:attrNameLst>
                                      </p:cBhvr>
                                      <p:tavLst>
                                        <p:tav tm="0">
                                          <p:val>
                                            <p:fltVal val="0"/>
                                          </p:val>
                                        </p:tav>
                                        <p:tav tm="100000">
                                          <p:val>
                                            <p:strVal val="#ppt_w"/>
                                          </p:val>
                                        </p:tav>
                                      </p:tavLst>
                                    </p:anim>
                                    <p:anim calcmode="lin" valueType="num">
                                      <p:cBhvr>
                                        <p:cTn id="98" dur="500" fill="hold"/>
                                        <p:tgtEl>
                                          <p:spTgt spid="16"/>
                                        </p:tgtEl>
                                        <p:attrNameLst>
                                          <p:attrName>ppt_h</p:attrName>
                                        </p:attrNameLst>
                                      </p:cBhvr>
                                      <p:tavLst>
                                        <p:tav tm="0">
                                          <p:val>
                                            <p:fltVal val="0"/>
                                          </p:val>
                                        </p:tav>
                                        <p:tav tm="100000">
                                          <p:val>
                                            <p:strVal val="#ppt_h"/>
                                          </p:val>
                                        </p:tav>
                                      </p:tavLst>
                                    </p:anim>
                                    <p:animEffect transition="in" filter="fade">
                                      <p:cBhvr>
                                        <p:cTn id="99" dur="500"/>
                                        <p:tgtEl>
                                          <p:spTgt spid="16"/>
                                        </p:tgtEl>
                                      </p:cBhvr>
                                    </p:animEffect>
                                  </p:childTnLst>
                                </p:cTn>
                              </p:par>
                              <p:par>
                                <p:cTn id="100" presetID="53" presetClass="entr" presetSubtype="16" fill="hold" nodeType="withEffect">
                                  <p:stCondLst>
                                    <p:cond delay="750"/>
                                  </p:stCondLst>
                                  <p:childTnLst>
                                    <p:set>
                                      <p:cBhvr>
                                        <p:cTn id="101" dur="1" fill="hold">
                                          <p:stCondLst>
                                            <p:cond delay="0"/>
                                          </p:stCondLst>
                                        </p:cTn>
                                        <p:tgtEl>
                                          <p:spTgt spid="15"/>
                                        </p:tgtEl>
                                        <p:attrNameLst>
                                          <p:attrName>style.visibility</p:attrName>
                                        </p:attrNameLst>
                                      </p:cBhvr>
                                      <p:to>
                                        <p:strVal val="visible"/>
                                      </p:to>
                                    </p:set>
                                    <p:anim calcmode="lin" valueType="num">
                                      <p:cBhvr>
                                        <p:cTn id="102" dur="500" fill="hold"/>
                                        <p:tgtEl>
                                          <p:spTgt spid="15"/>
                                        </p:tgtEl>
                                        <p:attrNameLst>
                                          <p:attrName>ppt_w</p:attrName>
                                        </p:attrNameLst>
                                      </p:cBhvr>
                                      <p:tavLst>
                                        <p:tav tm="0">
                                          <p:val>
                                            <p:fltVal val="0"/>
                                          </p:val>
                                        </p:tav>
                                        <p:tav tm="100000">
                                          <p:val>
                                            <p:strVal val="#ppt_w"/>
                                          </p:val>
                                        </p:tav>
                                      </p:tavLst>
                                    </p:anim>
                                    <p:anim calcmode="lin" valueType="num">
                                      <p:cBhvr>
                                        <p:cTn id="103" dur="500" fill="hold"/>
                                        <p:tgtEl>
                                          <p:spTgt spid="15"/>
                                        </p:tgtEl>
                                        <p:attrNameLst>
                                          <p:attrName>ppt_h</p:attrName>
                                        </p:attrNameLst>
                                      </p:cBhvr>
                                      <p:tavLst>
                                        <p:tav tm="0">
                                          <p:val>
                                            <p:fltVal val="0"/>
                                          </p:val>
                                        </p:tav>
                                        <p:tav tm="100000">
                                          <p:val>
                                            <p:strVal val="#ppt_h"/>
                                          </p:val>
                                        </p:tav>
                                      </p:tavLst>
                                    </p:anim>
                                    <p:animEffect transition="in" filter="fade">
                                      <p:cBhvr>
                                        <p:cTn id="104" dur="500"/>
                                        <p:tgtEl>
                                          <p:spTgt spid="15"/>
                                        </p:tgtEl>
                                      </p:cBhvr>
                                    </p:animEffect>
                                  </p:childTnLst>
                                </p:cTn>
                              </p:par>
                              <p:par>
                                <p:cTn id="105" presetID="53" presetClass="entr" presetSubtype="16" fill="hold" nodeType="withEffect">
                                  <p:stCondLst>
                                    <p:cond delay="75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par>
                                <p:cTn id="110" presetID="53" presetClass="entr" presetSubtype="16" fill="hold" nodeType="withEffect">
                                  <p:stCondLst>
                                    <p:cond delay="750"/>
                                  </p:stCondLst>
                                  <p:childTnLst>
                                    <p:set>
                                      <p:cBhvr>
                                        <p:cTn id="111" dur="1" fill="hold">
                                          <p:stCondLst>
                                            <p:cond delay="0"/>
                                          </p:stCondLst>
                                        </p:cTn>
                                        <p:tgtEl>
                                          <p:spTgt spid="4"/>
                                        </p:tgtEl>
                                        <p:attrNameLst>
                                          <p:attrName>style.visibility</p:attrName>
                                        </p:attrNameLst>
                                      </p:cBhvr>
                                      <p:to>
                                        <p:strVal val="visible"/>
                                      </p:to>
                                    </p:set>
                                    <p:anim calcmode="lin" valueType="num">
                                      <p:cBhvr>
                                        <p:cTn id="112" dur="500" fill="hold"/>
                                        <p:tgtEl>
                                          <p:spTgt spid="4"/>
                                        </p:tgtEl>
                                        <p:attrNameLst>
                                          <p:attrName>ppt_w</p:attrName>
                                        </p:attrNameLst>
                                      </p:cBhvr>
                                      <p:tavLst>
                                        <p:tav tm="0">
                                          <p:val>
                                            <p:fltVal val="0"/>
                                          </p:val>
                                        </p:tav>
                                        <p:tav tm="100000">
                                          <p:val>
                                            <p:strVal val="#ppt_w"/>
                                          </p:val>
                                        </p:tav>
                                      </p:tavLst>
                                    </p:anim>
                                    <p:anim calcmode="lin" valueType="num">
                                      <p:cBhvr>
                                        <p:cTn id="113" dur="500" fill="hold"/>
                                        <p:tgtEl>
                                          <p:spTgt spid="4"/>
                                        </p:tgtEl>
                                        <p:attrNameLst>
                                          <p:attrName>ppt_h</p:attrName>
                                        </p:attrNameLst>
                                      </p:cBhvr>
                                      <p:tavLst>
                                        <p:tav tm="0">
                                          <p:val>
                                            <p:fltVal val="0"/>
                                          </p:val>
                                        </p:tav>
                                        <p:tav tm="100000">
                                          <p:val>
                                            <p:strVal val="#ppt_h"/>
                                          </p:val>
                                        </p:tav>
                                      </p:tavLst>
                                    </p:anim>
                                    <p:animEffect transition="in" filter="fade">
                                      <p:cBhvr>
                                        <p:cTn id="114" dur="500"/>
                                        <p:tgtEl>
                                          <p:spTgt spid="4"/>
                                        </p:tgtEl>
                                      </p:cBhvr>
                                    </p:animEffect>
                                  </p:childTnLst>
                                </p:cTn>
                              </p:par>
                              <p:par>
                                <p:cTn id="115" presetID="53" presetClass="entr" presetSubtype="16" fill="hold" nodeType="withEffect">
                                  <p:stCondLst>
                                    <p:cond delay="250"/>
                                  </p:stCondLst>
                                  <p:childTnLst>
                                    <p:set>
                                      <p:cBhvr>
                                        <p:cTn id="116" dur="1" fill="hold">
                                          <p:stCondLst>
                                            <p:cond delay="0"/>
                                          </p:stCondLst>
                                        </p:cTn>
                                        <p:tgtEl>
                                          <p:spTgt spid="3"/>
                                        </p:tgtEl>
                                        <p:attrNameLst>
                                          <p:attrName>style.visibility</p:attrName>
                                        </p:attrNameLst>
                                      </p:cBhvr>
                                      <p:to>
                                        <p:strVal val="visible"/>
                                      </p:to>
                                    </p:set>
                                    <p:anim calcmode="lin" valueType="num">
                                      <p:cBhvr>
                                        <p:cTn id="117" dur="500" fill="hold"/>
                                        <p:tgtEl>
                                          <p:spTgt spid="3"/>
                                        </p:tgtEl>
                                        <p:attrNameLst>
                                          <p:attrName>ppt_w</p:attrName>
                                        </p:attrNameLst>
                                      </p:cBhvr>
                                      <p:tavLst>
                                        <p:tav tm="0">
                                          <p:val>
                                            <p:fltVal val="0"/>
                                          </p:val>
                                        </p:tav>
                                        <p:tav tm="100000">
                                          <p:val>
                                            <p:strVal val="#ppt_w"/>
                                          </p:val>
                                        </p:tav>
                                      </p:tavLst>
                                    </p:anim>
                                    <p:anim calcmode="lin" valueType="num">
                                      <p:cBhvr>
                                        <p:cTn id="118" dur="500" fill="hold"/>
                                        <p:tgtEl>
                                          <p:spTgt spid="3"/>
                                        </p:tgtEl>
                                        <p:attrNameLst>
                                          <p:attrName>ppt_h</p:attrName>
                                        </p:attrNameLst>
                                      </p:cBhvr>
                                      <p:tavLst>
                                        <p:tav tm="0">
                                          <p:val>
                                            <p:fltVal val="0"/>
                                          </p:val>
                                        </p:tav>
                                        <p:tav tm="100000">
                                          <p:val>
                                            <p:strVal val="#ppt_h"/>
                                          </p:val>
                                        </p:tav>
                                      </p:tavLst>
                                    </p:anim>
                                    <p:animEffect transition="in" filter="fade">
                                      <p:cBhvr>
                                        <p:cTn id="119" dur="500"/>
                                        <p:tgtEl>
                                          <p:spTgt spid="3"/>
                                        </p:tgtEl>
                                      </p:cBhvr>
                                    </p:animEffect>
                                  </p:childTnLst>
                                </p:cTn>
                              </p:par>
                              <p:par>
                                <p:cTn id="120" presetID="53" presetClass="entr" presetSubtype="16" fill="hold" grpId="0" nodeType="withEffect">
                                  <p:stCondLst>
                                    <p:cond delay="250"/>
                                  </p:stCondLst>
                                  <p:childTnLst>
                                    <p:set>
                                      <p:cBhvr>
                                        <p:cTn id="121" dur="1" fill="hold">
                                          <p:stCondLst>
                                            <p:cond delay="0"/>
                                          </p:stCondLst>
                                        </p:cTn>
                                        <p:tgtEl>
                                          <p:spTgt spid="46"/>
                                        </p:tgtEl>
                                        <p:attrNameLst>
                                          <p:attrName>style.visibility</p:attrName>
                                        </p:attrNameLst>
                                      </p:cBhvr>
                                      <p:to>
                                        <p:strVal val="visible"/>
                                      </p:to>
                                    </p:set>
                                    <p:anim calcmode="lin" valueType="num">
                                      <p:cBhvr>
                                        <p:cTn id="122" dur="500" fill="hold"/>
                                        <p:tgtEl>
                                          <p:spTgt spid="46"/>
                                        </p:tgtEl>
                                        <p:attrNameLst>
                                          <p:attrName>ppt_w</p:attrName>
                                        </p:attrNameLst>
                                      </p:cBhvr>
                                      <p:tavLst>
                                        <p:tav tm="0">
                                          <p:val>
                                            <p:fltVal val="0"/>
                                          </p:val>
                                        </p:tav>
                                        <p:tav tm="100000">
                                          <p:val>
                                            <p:strVal val="#ppt_w"/>
                                          </p:val>
                                        </p:tav>
                                      </p:tavLst>
                                    </p:anim>
                                    <p:anim calcmode="lin" valueType="num">
                                      <p:cBhvr>
                                        <p:cTn id="123" dur="500" fill="hold"/>
                                        <p:tgtEl>
                                          <p:spTgt spid="46"/>
                                        </p:tgtEl>
                                        <p:attrNameLst>
                                          <p:attrName>ppt_h</p:attrName>
                                        </p:attrNameLst>
                                      </p:cBhvr>
                                      <p:tavLst>
                                        <p:tav tm="0">
                                          <p:val>
                                            <p:fltVal val="0"/>
                                          </p:val>
                                        </p:tav>
                                        <p:tav tm="100000">
                                          <p:val>
                                            <p:strVal val="#ppt_h"/>
                                          </p:val>
                                        </p:tav>
                                      </p:tavLst>
                                    </p:anim>
                                    <p:animEffect transition="in" filter="fade">
                                      <p:cBhvr>
                                        <p:cTn id="124" dur="500"/>
                                        <p:tgtEl>
                                          <p:spTgt spid="46"/>
                                        </p:tgtEl>
                                      </p:cBhvr>
                                    </p:animEffect>
                                  </p:childTnLst>
                                </p:cTn>
                              </p:par>
                              <p:par>
                                <p:cTn id="125" presetID="53" presetClass="entr" presetSubtype="16" fill="hold" nodeType="withEffect">
                                  <p:stCondLst>
                                    <p:cond delay="250"/>
                                  </p:stCondLst>
                                  <p:childTnLst>
                                    <p:set>
                                      <p:cBhvr>
                                        <p:cTn id="126" dur="1" fill="hold">
                                          <p:stCondLst>
                                            <p:cond delay="0"/>
                                          </p:stCondLst>
                                        </p:cTn>
                                        <p:tgtEl>
                                          <p:spTgt spid="19"/>
                                        </p:tgtEl>
                                        <p:attrNameLst>
                                          <p:attrName>style.visibility</p:attrName>
                                        </p:attrNameLst>
                                      </p:cBhvr>
                                      <p:to>
                                        <p:strVal val="visible"/>
                                      </p:to>
                                    </p:set>
                                    <p:anim calcmode="lin" valueType="num">
                                      <p:cBhvr>
                                        <p:cTn id="127" dur="500" fill="hold"/>
                                        <p:tgtEl>
                                          <p:spTgt spid="19"/>
                                        </p:tgtEl>
                                        <p:attrNameLst>
                                          <p:attrName>ppt_w</p:attrName>
                                        </p:attrNameLst>
                                      </p:cBhvr>
                                      <p:tavLst>
                                        <p:tav tm="0">
                                          <p:val>
                                            <p:fltVal val="0"/>
                                          </p:val>
                                        </p:tav>
                                        <p:tav tm="100000">
                                          <p:val>
                                            <p:strVal val="#ppt_w"/>
                                          </p:val>
                                        </p:tav>
                                      </p:tavLst>
                                    </p:anim>
                                    <p:anim calcmode="lin" valueType="num">
                                      <p:cBhvr>
                                        <p:cTn id="128" dur="500" fill="hold"/>
                                        <p:tgtEl>
                                          <p:spTgt spid="19"/>
                                        </p:tgtEl>
                                        <p:attrNameLst>
                                          <p:attrName>ppt_h</p:attrName>
                                        </p:attrNameLst>
                                      </p:cBhvr>
                                      <p:tavLst>
                                        <p:tav tm="0">
                                          <p:val>
                                            <p:fltVal val="0"/>
                                          </p:val>
                                        </p:tav>
                                        <p:tav tm="100000">
                                          <p:val>
                                            <p:strVal val="#ppt_h"/>
                                          </p:val>
                                        </p:tav>
                                      </p:tavLst>
                                    </p:anim>
                                    <p:animEffect transition="in" filter="fade">
                                      <p:cBhvr>
                                        <p:cTn id="129" dur="500"/>
                                        <p:tgtEl>
                                          <p:spTgt spid="19"/>
                                        </p:tgtEl>
                                      </p:cBhvr>
                                    </p:animEffect>
                                  </p:childTnLst>
                                </p:cTn>
                              </p:par>
                              <p:par>
                                <p:cTn id="130" presetID="53" presetClass="entr" presetSubtype="16" fill="hold" nodeType="withEffect">
                                  <p:stCondLst>
                                    <p:cond delay="500"/>
                                  </p:stCondLst>
                                  <p:childTnLst>
                                    <p:set>
                                      <p:cBhvr>
                                        <p:cTn id="131" dur="1" fill="hold">
                                          <p:stCondLst>
                                            <p:cond delay="0"/>
                                          </p:stCondLst>
                                        </p:cTn>
                                        <p:tgtEl>
                                          <p:spTgt spid="18"/>
                                        </p:tgtEl>
                                        <p:attrNameLst>
                                          <p:attrName>style.visibility</p:attrName>
                                        </p:attrNameLst>
                                      </p:cBhvr>
                                      <p:to>
                                        <p:strVal val="visible"/>
                                      </p:to>
                                    </p:set>
                                    <p:anim calcmode="lin" valueType="num">
                                      <p:cBhvr>
                                        <p:cTn id="132" dur="500" fill="hold"/>
                                        <p:tgtEl>
                                          <p:spTgt spid="18"/>
                                        </p:tgtEl>
                                        <p:attrNameLst>
                                          <p:attrName>ppt_w</p:attrName>
                                        </p:attrNameLst>
                                      </p:cBhvr>
                                      <p:tavLst>
                                        <p:tav tm="0">
                                          <p:val>
                                            <p:fltVal val="0"/>
                                          </p:val>
                                        </p:tav>
                                        <p:tav tm="100000">
                                          <p:val>
                                            <p:strVal val="#ppt_w"/>
                                          </p:val>
                                        </p:tav>
                                      </p:tavLst>
                                    </p:anim>
                                    <p:anim calcmode="lin" valueType="num">
                                      <p:cBhvr>
                                        <p:cTn id="133" dur="500" fill="hold"/>
                                        <p:tgtEl>
                                          <p:spTgt spid="18"/>
                                        </p:tgtEl>
                                        <p:attrNameLst>
                                          <p:attrName>ppt_h</p:attrName>
                                        </p:attrNameLst>
                                      </p:cBhvr>
                                      <p:tavLst>
                                        <p:tav tm="0">
                                          <p:val>
                                            <p:fltVal val="0"/>
                                          </p:val>
                                        </p:tav>
                                        <p:tav tm="100000">
                                          <p:val>
                                            <p:strVal val="#ppt_h"/>
                                          </p:val>
                                        </p:tav>
                                      </p:tavLst>
                                    </p:anim>
                                    <p:animEffect transition="in" filter="fade">
                                      <p:cBhvr>
                                        <p:cTn id="134" dur="500"/>
                                        <p:tgtEl>
                                          <p:spTgt spid="18"/>
                                        </p:tgtEl>
                                      </p:cBhvr>
                                    </p:animEffect>
                                  </p:childTnLst>
                                </p:cTn>
                              </p:par>
                              <p:par>
                                <p:cTn id="135" presetID="53" presetClass="entr" presetSubtype="16" fill="hold" nodeType="withEffect">
                                  <p:stCondLst>
                                    <p:cond delay="750"/>
                                  </p:stCondLst>
                                  <p:childTnLst>
                                    <p:set>
                                      <p:cBhvr>
                                        <p:cTn id="136" dur="1" fill="hold">
                                          <p:stCondLst>
                                            <p:cond delay="0"/>
                                          </p:stCondLst>
                                        </p:cTn>
                                        <p:tgtEl>
                                          <p:spTgt spid="17"/>
                                        </p:tgtEl>
                                        <p:attrNameLst>
                                          <p:attrName>style.visibility</p:attrName>
                                        </p:attrNameLst>
                                      </p:cBhvr>
                                      <p:to>
                                        <p:strVal val="visible"/>
                                      </p:to>
                                    </p:set>
                                    <p:anim calcmode="lin" valueType="num">
                                      <p:cBhvr>
                                        <p:cTn id="137" dur="500" fill="hold"/>
                                        <p:tgtEl>
                                          <p:spTgt spid="17"/>
                                        </p:tgtEl>
                                        <p:attrNameLst>
                                          <p:attrName>ppt_w</p:attrName>
                                        </p:attrNameLst>
                                      </p:cBhvr>
                                      <p:tavLst>
                                        <p:tav tm="0">
                                          <p:val>
                                            <p:fltVal val="0"/>
                                          </p:val>
                                        </p:tav>
                                        <p:tav tm="100000">
                                          <p:val>
                                            <p:strVal val="#ppt_w"/>
                                          </p:val>
                                        </p:tav>
                                      </p:tavLst>
                                    </p:anim>
                                    <p:anim calcmode="lin" valueType="num">
                                      <p:cBhvr>
                                        <p:cTn id="138" dur="500" fill="hold"/>
                                        <p:tgtEl>
                                          <p:spTgt spid="17"/>
                                        </p:tgtEl>
                                        <p:attrNameLst>
                                          <p:attrName>ppt_h</p:attrName>
                                        </p:attrNameLst>
                                      </p:cBhvr>
                                      <p:tavLst>
                                        <p:tav tm="0">
                                          <p:val>
                                            <p:fltVal val="0"/>
                                          </p:val>
                                        </p:tav>
                                        <p:tav tm="100000">
                                          <p:val>
                                            <p:strVal val="#ppt_h"/>
                                          </p:val>
                                        </p:tav>
                                      </p:tavLst>
                                    </p:anim>
                                    <p:animEffect transition="in" filter="fade">
                                      <p:cBhvr>
                                        <p:cTn id="139" dur="500"/>
                                        <p:tgtEl>
                                          <p:spTgt spid="17"/>
                                        </p:tgtEl>
                                      </p:cBhvr>
                                    </p:animEffect>
                                  </p:childTnLst>
                                </p:cTn>
                              </p:par>
                              <p:par>
                                <p:cTn id="140" presetID="53" presetClass="entr" presetSubtype="16" fill="hold" grpId="0" nodeType="withEffect">
                                  <p:stCondLst>
                                    <p:cond delay="500"/>
                                  </p:stCondLst>
                                  <p:childTnLst>
                                    <p:set>
                                      <p:cBhvr>
                                        <p:cTn id="141" dur="1" fill="hold">
                                          <p:stCondLst>
                                            <p:cond delay="0"/>
                                          </p:stCondLst>
                                        </p:cTn>
                                        <p:tgtEl>
                                          <p:spTgt spid="110"/>
                                        </p:tgtEl>
                                        <p:attrNameLst>
                                          <p:attrName>style.visibility</p:attrName>
                                        </p:attrNameLst>
                                      </p:cBhvr>
                                      <p:to>
                                        <p:strVal val="visible"/>
                                      </p:to>
                                    </p:set>
                                    <p:anim calcmode="lin" valueType="num">
                                      <p:cBhvr>
                                        <p:cTn id="142" dur="500" fill="hold"/>
                                        <p:tgtEl>
                                          <p:spTgt spid="110"/>
                                        </p:tgtEl>
                                        <p:attrNameLst>
                                          <p:attrName>ppt_w</p:attrName>
                                        </p:attrNameLst>
                                      </p:cBhvr>
                                      <p:tavLst>
                                        <p:tav tm="0">
                                          <p:val>
                                            <p:fltVal val="0"/>
                                          </p:val>
                                        </p:tav>
                                        <p:tav tm="100000">
                                          <p:val>
                                            <p:strVal val="#ppt_w"/>
                                          </p:val>
                                        </p:tav>
                                      </p:tavLst>
                                    </p:anim>
                                    <p:anim calcmode="lin" valueType="num">
                                      <p:cBhvr>
                                        <p:cTn id="143" dur="500" fill="hold"/>
                                        <p:tgtEl>
                                          <p:spTgt spid="110"/>
                                        </p:tgtEl>
                                        <p:attrNameLst>
                                          <p:attrName>ppt_h</p:attrName>
                                        </p:attrNameLst>
                                      </p:cBhvr>
                                      <p:tavLst>
                                        <p:tav tm="0">
                                          <p:val>
                                            <p:fltVal val="0"/>
                                          </p:val>
                                        </p:tav>
                                        <p:tav tm="100000">
                                          <p:val>
                                            <p:strVal val="#ppt_h"/>
                                          </p:val>
                                        </p:tav>
                                      </p:tavLst>
                                    </p:anim>
                                    <p:animEffect transition="in" filter="fade">
                                      <p:cBhvr>
                                        <p:cTn id="144" dur="500"/>
                                        <p:tgtEl>
                                          <p:spTgt spid="110"/>
                                        </p:tgtEl>
                                      </p:cBhvr>
                                    </p:animEffect>
                                  </p:childTnLst>
                                </p:cTn>
                              </p:par>
                              <p:par>
                                <p:cTn id="145" presetID="53" presetClass="entr" presetSubtype="16" fill="hold" grpId="0" nodeType="withEffect">
                                  <p:stCondLst>
                                    <p:cond delay="250"/>
                                  </p:stCondLst>
                                  <p:childTnLst>
                                    <p:set>
                                      <p:cBhvr>
                                        <p:cTn id="146" dur="1" fill="hold">
                                          <p:stCondLst>
                                            <p:cond delay="0"/>
                                          </p:stCondLst>
                                        </p:cTn>
                                        <p:tgtEl>
                                          <p:spTgt spid="108"/>
                                        </p:tgtEl>
                                        <p:attrNameLst>
                                          <p:attrName>style.visibility</p:attrName>
                                        </p:attrNameLst>
                                      </p:cBhvr>
                                      <p:to>
                                        <p:strVal val="visible"/>
                                      </p:to>
                                    </p:set>
                                    <p:anim calcmode="lin" valueType="num">
                                      <p:cBhvr>
                                        <p:cTn id="147" dur="500" fill="hold"/>
                                        <p:tgtEl>
                                          <p:spTgt spid="108"/>
                                        </p:tgtEl>
                                        <p:attrNameLst>
                                          <p:attrName>ppt_w</p:attrName>
                                        </p:attrNameLst>
                                      </p:cBhvr>
                                      <p:tavLst>
                                        <p:tav tm="0">
                                          <p:val>
                                            <p:fltVal val="0"/>
                                          </p:val>
                                        </p:tav>
                                        <p:tav tm="100000">
                                          <p:val>
                                            <p:strVal val="#ppt_w"/>
                                          </p:val>
                                        </p:tav>
                                      </p:tavLst>
                                    </p:anim>
                                    <p:anim calcmode="lin" valueType="num">
                                      <p:cBhvr>
                                        <p:cTn id="148" dur="500" fill="hold"/>
                                        <p:tgtEl>
                                          <p:spTgt spid="108"/>
                                        </p:tgtEl>
                                        <p:attrNameLst>
                                          <p:attrName>ppt_h</p:attrName>
                                        </p:attrNameLst>
                                      </p:cBhvr>
                                      <p:tavLst>
                                        <p:tav tm="0">
                                          <p:val>
                                            <p:fltVal val="0"/>
                                          </p:val>
                                        </p:tav>
                                        <p:tav tm="100000">
                                          <p:val>
                                            <p:strVal val="#ppt_h"/>
                                          </p:val>
                                        </p:tav>
                                      </p:tavLst>
                                    </p:anim>
                                    <p:animEffect transition="in" filter="fade">
                                      <p:cBhvr>
                                        <p:cTn id="149" dur="500"/>
                                        <p:tgtEl>
                                          <p:spTgt spid="108"/>
                                        </p:tgtEl>
                                      </p:cBhvr>
                                    </p:animEffect>
                                  </p:childTnLst>
                                </p:cTn>
                              </p:par>
                              <p:par>
                                <p:cTn id="150" presetID="22" presetClass="entr" presetSubtype="4" fill="hold" nodeType="withEffect">
                                  <p:stCondLst>
                                    <p:cond delay="750"/>
                                  </p:stCondLst>
                                  <p:childTnLst>
                                    <p:set>
                                      <p:cBhvr>
                                        <p:cTn id="151" dur="1" fill="hold">
                                          <p:stCondLst>
                                            <p:cond delay="0"/>
                                          </p:stCondLst>
                                        </p:cTn>
                                        <p:tgtEl>
                                          <p:spTgt spid="28"/>
                                        </p:tgtEl>
                                        <p:attrNameLst>
                                          <p:attrName>style.visibility</p:attrName>
                                        </p:attrNameLst>
                                      </p:cBhvr>
                                      <p:to>
                                        <p:strVal val="visible"/>
                                      </p:to>
                                    </p:set>
                                    <p:animEffect transition="in" filter="wipe(down)">
                                      <p:cBhvr>
                                        <p:cTn id="152" dur="500"/>
                                        <p:tgtEl>
                                          <p:spTgt spid="28"/>
                                        </p:tgtEl>
                                      </p:cBhvr>
                                    </p:animEffect>
                                  </p:childTnLst>
                                </p:cTn>
                              </p:par>
                              <p:par>
                                <p:cTn id="153" presetID="22" presetClass="entr" presetSubtype="4" fill="hold" nodeType="withEffect">
                                  <p:stCondLst>
                                    <p:cond delay="1000"/>
                                  </p:stCondLst>
                                  <p:childTnLst>
                                    <p:set>
                                      <p:cBhvr>
                                        <p:cTn id="154" dur="1" fill="hold">
                                          <p:stCondLst>
                                            <p:cond delay="0"/>
                                          </p:stCondLst>
                                        </p:cTn>
                                        <p:tgtEl>
                                          <p:spTgt spid="33"/>
                                        </p:tgtEl>
                                        <p:attrNameLst>
                                          <p:attrName>style.visibility</p:attrName>
                                        </p:attrNameLst>
                                      </p:cBhvr>
                                      <p:to>
                                        <p:strVal val="visible"/>
                                      </p:to>
                                    </p:set>
                                    <p:animEffect transition="in" filter="wipe(down)">
                                      <p:cBhvr>
                                        <p:cTn id="155" dur="500"/>
                                        <p:tgtEl>
                                          <p:spTgt spid="33"/>
                                        </p:tgtEl>
                                      </p:cBhvr>
                                    </p:animEffect>
                                  </p:childTnLst>
                                </p:cTn>
                              </p:par>
                              <p:par>
                                <p:cTn id="156" presetID="22" presetClass="entr" presetSubtype="4" fill="hold" nodeType="withEffect">
                                  <p:stCondLst>
                                    <p:cond delay="1250"/>
                                  </p:stCondLst>
                                  <p:childTnLst>
                                    <p:set>
                                      <p:cBhvr>
                                        <p:cTn id="157" dur="1" fill="hold">
                                          <p:stCondLst>
                                            <p:cond delay="0"/>
                                          </p:stCondLst>
                                        </p:cTn>
                                        <p:tgtEl>
                                          <p:spTgt spid="56"/>
                                        </p:tgtEl>
                                        <p:attrNameLst>
                                          <p:attrName>style.visibility</p:attrName>
                                        </p:attrNameLst>
                                      </p:cBhvr>
                                      <p:to>
                                        <p:strVal val="visible"/>
                                      </p:to>
                                    </p:set>
                                    <p:animEffect transition="in" filter="wipe(down)">
                                      <p:cBhvr>
                                        <p:cTn id="158" dur="500"/>
                                        <p:tgtEl>
                                          <p:spTgt spid="56"/>
                                        </p:tgtEl>
                                      </p:cBhvr>
                                    </p:animEffect>
                                  </p:childTnLst>
                                </p:cTn>
                              </p:par>
                              <p:par>
                                <p:cTn id="159" presetID="22" presetClass="entr" presetSubtype="4" fill="hold" nodeType="withEffect">
                                  <p:stCondLst>
                                    <p:cond delay="750"/>
                                  </p:stCondLst>
                                  <p:childTnLst>
                                    <p:set>
                                      <p:cBhvr>
                                        <p:cTn id="160" dur="1" fill="hold">
                                          <p:stCondLst>
                                            <p:cond delay="0"/>
                                          </p:stCondLst>
                                        </p:cTn>
                                        <p:tgtEl>
                                          <p:spTgt spid="92"/>
                                        </p:tgtEl>
                                        <p:attrNameLst>
                                          <p:attrName>style.visibility</p:attrName>
                                        </p:attrNameLst>
                                      </p:cBhvr>
                                      <p:to>
                                        <p:strVal val="visible"/>
                                      </p:to>
                                    </p:set>
                                    <p:animEffect transition="in" filter="wipe(down)">
                                      <p:cBhvr>
                                        <p:cTn id="161" dur="500"/>
                                        <p:tgtEl>
                                          <p:spTgt spid="92"/>
                                        </p:tgtEl>
                                      </p:cBhvr>
                                    </p:animEffect>
                                  </p:childTnLst>
                                </p:cTn>
                              </p:par>
                              <p:par>
                                <p:cTn id="162" presetID="22" presetClass="entr" presetSubtype="4" fill="hold" nodeType="withEffect">
                                  <p:stCondLst>
                                    <p:cond delay="1250"/>
                                  </p:stCondLst>
                                  <p:childTnLst>
                                    <p:set>
                                      <p:cBhvr>
                                        <p:cTn id="163" dur="1" fill="hold">
                                          <p:stCondLst>
                                            <p:cond delay="0"/>
                                          </p:stCondLst>
                                        </p:cTn>
                                        <p:tgtEl>
                                          <p:spTgt spid="100"/>
                                        </p:tgtEl>
                                        <p:attrNameLst>
                                          <p:attrName>style.visibility</p:attrName>
                                        </p:attrNameLst>
                                      </p:cBhvr>
                                      <p:to>
                                        <p:strVal val="visible"/>
                                      </p:to>
                                    </p:set>
                                    <p:animEffect transition="in" filter="wipe(down)">
                                      <p:cBhvr>
                                        <p:cTn id="164" dur="500"/>
                                        <p:tgtEl>
                                          <p:spTgt spid="100"/>
                                        </p:tgtEl>
                                      </p:cBhvr>
                                    </p:animEffect>
                                  </p:childTnLst>
                                </p:cTn>
                              </p:par>
                              <p:par>
                                <p:cTn id="165" presetID="22" presetClass="entr" presetSubtype="4" fill="hold" nodeType="withEffect">
                                  <p:stCondLst>
                                    <p:cond delay="750"/>
                                  </p:stCondLst>
                                  <p:childTnLst>
                                    <p:set>
                                      <p:cBhvr>
                                        <p:cTn id="166" dur="1" fill="hold">
                                          <p:stCondLst>
                                            <p:cond delay="0"/>
                                          </p:stCondLst>
                                        </p:cTn>
                                        <p:tgtEl>
                                          <p:spTgt spid="51"/>
                                        </p:tgtEl>
                                        <p:attrNameLst>
                                          <p:attrName>style.visibility</p:attrName>
                                        </p:attrNameLst>
                                      </p:cBhvr>
                                      <p:to>
                                        <p:strVal val="visible"/>
                                      </p:to>
                                    </p:set>
                                    <p:animEffect transition="in" filter="wipe(down)">
                                      <p:cBhvr>
                                        <p:cTn id="167" dur="500"/>
                                        <p:tgtEl>
                                          <p:spTgt spid="51"/>
                                        </p:tgtEl>
                                      </p:cBhvr>
                                    </p:animEffect>
                                  </p:childTnLst>
                                </p:cTn>
                              </p:par>
                              <p:par>
                                <p:cTn id="168" presetID="22" presetClass="entr" presetSubtype="4" fill="hold" nodeType="withEffect">
                                  <p:stCondLst>
                                    <p:cond delay="1000"/>
                                  </p:stCondLst>
                                  <p:childTnLst>
                                    <p:set>
                                      <p:cBhvr>
                                        <p:cTn id="169" dur="1" fill="hold">
                                          <p:stCondLst>
                                            <p:cond delay="0"/>
                                          </p:stCondLst>
                                        </p:cTn>
                                        <p:tgtEl>
                                          <p:spTgt spid="113"/>
                                        </p:tgtEl>
                                        <p:attrNameLst>
                                          <p:attrName>style.visibility</p:attrName>
                                        </p:attrNameLst>
                                      </p:cBhvr>
                                      <p:to>
                                        <p:strVal val="visible"/>
                                      </p:to>
                                    </p:set>
                                    <p:animEffect transition="in" filter="wipe(down)">
                                      <p:cBhvr>
                                        <p:cTn id="170" dur="500"/>
                                        <p:tgtEl>
                                          <p:spTgt spid="113"/>
                                        </p:tgtEl>
                                      </p:cBhvr>
                                    </p:animEffect>
                                  </p:childTnLst>
                                </p:cTn>
                              </p:par>
                              <p:par>
                                <p:cTn id="171" presetID="22" presetClass="entr" presetSubtype="4" fill="hold" nodeType="withEffect">
                                  <p:stCondLst>
                                    <p:cond delay="750"/>
                                  </p:stCondLst>
                                  <p:childTnLst>
                                    <p:set>
                                      <p:cBhvr>
                                        <p:cTn id="172" dur="1" fill="hold">
                                          <p:stCondLst>
                                            <p:cond delay="0"/>
                                          </p:stCondLst>
                                        </p:cTn>
                                        <p:tgtEl>
                                          <p:spTgt spid="129"/>
                                        </p:tgtEl>
                                        <p:attrNameLst>
                                          <p:attrName>style.visibility</p:attrName>
                                        </p:attrNameLst>
                                      </p:cBhvr>
                                      <p:to>
                                        <p:strVal val="visible"/>
                                      </p:to>
                                    </p:set>
                                    <p:animEffect transition="in" filter="wipe(down)">
                                      <p:cBhvr>
                                        <p:cTn id="173" dur="500"/>
                                        <p:tgtEl>
                                          <p:spTgt spid="129"/>
                                        </p:tgtEl>
                                      </p:cBhvr>
                                    </p:animEffect>
                                  </p:childTnLst>
                                </p:cTn>
                              </p:par>
                              <p:par>
                                <p:cTn id="174" presetID="22" presetClass="entr" presetSubtype="4" fill="hold" nodeType="withEffect">
                                  <p:stCondLst>
                                    <p:cond delay="1000"/>
                                  </p:stCondLst>
                                  <p:childTnLst>
                                    <p:set>
                                      <p:cBhvr>
                                        <p:cTn id="175" dur="1" fill="hold">
                                          <p:stCondLst>
                                            <p:cond delay="0"/>
                                          </p:stCondLst>
                                        </p:cTn>
                                        <p:tgtEl>
                                          <p:spTgt spid="103"/>
                                        </p:tgtEl>
                                        <p:attrNameLst>
                                          <p:attrName>style.visibility</p:attrName>
                                        </p:attrNameLst>
                                      </p:cBhvr>
                                      <p:to>
                                        <p:strVal val="visible"/>
                                      </p:to>
                                    </p:set>
                                    <p:animEffect transition="in" filter="wipe(down)">
                                      <p:cBhvr>
                                        <p:cTn id="176" dur="500"/>
                                        <p:tgtEl>
                                          <p:spTgt spid="103"/>
                                        </p:tgtEl>
                                      </p:cBhvr>
                                    </p:animEffect>
                                  </p:childTnLst>
                                </p:cTn>
                              </p:par>
                              <p:par>
                                <p:cTn id="177" presetID="22" presetClass="entr" presetSubtype="4" fill="hold" nodeType="withEffect">
                                  <p:stCondLst>
                                    <p:cond delay="750"/>
                                  </p:stCondLst>
                                  <p:childTnLst>
                                    <p:set>
                                      <p:cBhvr>
                                        <p:cTn id="178" dur="1" fill="hold">
                                          <p:stCondLst>
                                            <p:cond delay="0"/>
                                          </p:stCondLst>
                                        </p:cTn>
                                        <p:tgtEl>
                                          <p:spTgt spid="61"/>
                                        </p:tgtEl>
                                        <p:attrNameLst>
                                          <p:attrName>style.visibility</p:attrName>
                                        </p:attrNameLst>
                                      </p:cBhvr>
                                      <p:to>
                                        <p:strVal val="visible"/>
                                      </p:to>
                                    </p:set>
                                    <p:animEffect transition="in" filter="wipe(down)">
                                      <p:cBhvr>
                                        <p:cTn id="179" dur="500"/>
                                        <p:tgtEl>
                                          <p:spTgt spid="61"/>
                                        </p:tgtEl>
                                      </p:cBhvr>
                                    </p:animEffect>
                                  </p:childTnLst>
                                </p:cTn>
                              </p:par>
                              <p:par>
                                <p:cTn id="180" presetID="22" presetClass="entr" presetSubtype="4" fill="hold" nodeType="withEffect">
                                  <p:stCondLst>
                                    <p:cond delay="750"/>
                                  </p:stCondLst>
                                  <p:childTnLst>
                                    <p:set>
                                      <p:cBhvr>
                                        <p:cTn id="181" dur="1" fill="hold">
                                          <p:stCondLst>
                                            <p:cond delay="0"/>
                                          </p:stCondLst>
                                        </p:cTn>
                                        <p:tgtEl>
                                          <p:spTgt spid="79"/>
                                        </p:tgtEl>
                                        <p:attrNameLst>
                                          <p:attrName>style.visibility</p:attrName>
                                        </p:attrNameLst>
                                      </p:cBhvr>
                                      <p:to>
                                        <p:strVal val="visible"/>
                                      </p:to>
                                    </p:set>
                                    <p:animEffect transition="in" filter="wipe(down)">
                                      <p:cBhvr>
                                        <p:cTn id="182" dur="500"/>
                                        <p:tgtEl>
                                          <p:spTgt spid="79"/>
                                        </p:tgtEl>
                                      </p:cBhvr>
                                    </p:animEffect>
                                  </p:childTnLst>
                                </p:cTn>
                              </p:par>
                              <p:par>
                                <p:cTn id="183" presetID="22" presetClass="entr" presetSubtype="4" fill="hold" nodeType="withEffect">
                                  <p:stCondLst>
                                    <p:cond delay="1250"/>
                                  </p:stCondLst>
                                  <p:childTnLst>
                                    <p:set>
                                      <p:cBhvr>
                                        <p:cTn id="184" dur="1" fill="hold">
                                          <p:stCondLst>
                                            <p:cond delay="0"/>
                                          </p:stCondLst>
                                        </p:cTn>
                                        <p:tgtEl>
                                          <p:spTgt spid="69"/>
                                        </p:tgtEl>
                                        <p:attrNameLst>
                                          <p:attrName>style.visibility</p:attrName>
                                        </p:attrNameLst>
                                      </p:cBhvr>
                                      <p:to>
                                        <p:strVal val="visible"/>
                                      </p:to>
                                    </p:set>
                                    <p:animEffect transition="in" filter="wipe(down)">
                                      <p:cBhvr>
                                        <p:cTn id="185" dur="500"/>
                                        <p:tgtEl>
                                          <p:spTgt spid="69"/>
                                        </p:tgtEl>
                                      </p:cBhvr>
                                    </p:animEffect>
                                  </p:childTnLst>
                                </p:cTn>
                              </p:par>
                              <p:par>
                                <p:cTn id="186" presetID="22" presetClass="entr" presetSubtype="4" fill="hold" nodeType="withEffect">
                                  <p:stCondLst>
                                    <p:cond delay="750"/>
                                  </p:stCondLst>
                                  <p:childTnLst>
                                    <p:set>
                                      <p:cBhvr>
                                        <p:cTn id="187" dur="1" fill="hold">
                                          <p:stCondLst>
                                            <p:cond delay="0"/>
                                          </p:stCondLst>
                                        </p:cTn>
                                        <p:tgtEl>
                                          <p:spTgt spid="52"/>
                                        </p:tgtEl>
                                        <p:attrNameLst>
                                          <p:attrName>style.visibility</p:attrName>
                                        </p:attrNameLst>
                                      </p:cBhvr>
                                      <p:to>
                                        <p:strVal val="visible"/>
                                      </p:to>
                                    </p:set>
                                    <p:animEffect transition="in" filter="wipe(down)">
                                      <p:cBhvr>
                                        <p:cTn id="188" dur="500"/>
                                        <p:tgtEl>
                                          <p:spTgt spid="52"/>
                                        </p:tgtEl>
                                      </p:cBhvr>
                                    </p:animEffect>
                                  </p:childTnLst>
                                </p:cTn>
                              </p:par>
                              <p:par>
                                <p:cTn id="189" presetID="22" presetClass="entr" presetSubtype="4" fill="hold" nodeType="withEffect">
                                  <p:stCondLst>
                                    <p:cond delay="1000"/>
                                  </p:stCondLst>
                                  <p:childTnLst>
                                    <p:set>
                                      <p:cBhvr>
                                        <p:cTn id="190" dur="1" fill="hold">
                                          <p:stCondLst>
                                            <p:cond delay="0"/>
                                          </p:stCondLst>
                                        </p:cTn>
                                        <p:tgtEl>
                                          <p:spTgt spid="132"/>
                                        </p:tgtEl>
                                        <p:attrNameLst>
                                          <p:attrName>style.visibility</p:attrName>
                                        </p:attrNameLst>
                                      </p:cBhvr>
                                      <p:to>
                                        <p:strVal val="visible"/>
                                      </p:to>
                                    </p:set>
                                    <p:animEffect transition="in" filter="wipe(down)">
                                      <p:cBhvr>
                                        <p:cTn id="191" dur="500"/>
                                        <p:tgtEl>
                                          <p:spTgt spid="132"/>
                                        </p:tgtEl>
                                      </p:cBhvr>
                                    </p:animEffect>
                                  </p:childTnLst>
                                </p:cTn>
                              </p:par>
                              <p:par>
                                <p:cTn id="192" presetID="22" presetClass="entr" presetSubtype="4" fill="hold" nodeType="withEffect">
                                  <p:stCondLst>
                                    <p:cond delay="750"/>
                                  </p:stCondLst>
                                  <p:childTnLst>
                                    <p:set>
                                      <p:cBhvr>
                                        <p:cTn id="193" dur="1" fill="hold">
                                          <p:stCondLst>
                                            <p:cond delay="0"/>
                                          </p:stCondLst>
                                        </p:cTn>
                                        <p:tgtEl>
                                          <p:spTgt spid="122"/>
                                        </p:tgtEl>
                                        <p:attrNameLst>
                                          <p:attrName>style.visibility</p:attrName>
                                        </p:attrNameLst>
                                      </p:cBhvr>
                                      <p:to>
                                        <p:strVal val="visible"/>
                                      </p:to>
                                    </p:set>
                                    <p:animEffect transition="in" filter="wipe(down)">
                                      <p:cBhvr>
                                        <p:cTn id="194" dur="500"/>
                                        <p:tgtEl>
                                          <p:spTgt spid="122"/>
                                        </p:tgtEl>
                                      </p:cBhvr>
                                    </p:animEffect>
                                  </p:childTnLst>
                                </p:cTn>
                              </p:par>
                              <p:par>
                                <p:cTn id="195" presetID="22" presetClass="entr" presetSubtype="4" fill="hold" nodeType="withEffect">
                                  <p:stCondLst>
                                    <p:cond delay="1250"/>
                                  </p:stCondLst>
                                  <p:childTnLst>
                                    <p:set>
                                      <p:cBhvr>
                                        <p:cTn id="196" dur="1" fill="hold">
                                          <p:stCondLst>
                                            <p:cond delay="0"/>
                                          </p:stCondLst>
                                        </p:cTn>
                                        <p:tgtEl>
                                          <p:spTgt spid="119"/>
                                        </p:tgtEl>
                                        <p:attrNameLst>
                                          <p:attrName>style.visibility</p:attrName>
                                        </p:attrNameLst>
                                      </p:cBhvr>
                                      <p:to>
                                        <p:strVal val="visible"/>
                                      </p:to>
                                    </p:set>
                                    <p:animEffect transition="in" filter="wipe(down)">
                                      <p:cBhvr>
                                        <p:cTn id="197" dur="500"/>
                                        <p:tgtEl>
                                          <p:spTgt spid="119"/>
                                        </p:tgtEl>
                                      </p:cBhvr>
                                    </p:animEffect>
                                  </p:childTnLst>
                                </p:cTn>
                              </p:par>
                              <p:par>
                                <p:cTn id="198" presetID="22" presetClass="entr" presetSubtype="4" fill="hold" nodeType="withEffect">
                                  <p:stCondLst>
                                    <p:cond delay="750"/>
                                  </p:stCondLst>
                                  <p:childTnLst>
                                    <p:set>
                                      <p:cBhvr>
                                        <p:cTn id="199" dur="1" fill="hold">
                                          <p:stCondLst>
                                            <p:cond delay="0"/>
                                          </p:stCondLst>
                                        </p:cTn>
                                        <p:tgtEl>
                                          <p:spTgt spid="126"/>
                                        </p:tgtEl>
                                        <p:attrNameLst>
                                          <p:attrName>style.visibility</p:attrName>
                                        </p:attrNameLst>
                                      </p:cBhvr>
                                      <p:to>
                                        <p:strVal val="visible"/>
                                      </p:to>
                                    </p:set>
                                    <p:animEffect transition="in" filter="wipe(down)">
                                      <p:cBhvr>
                                        <p:cTn id="200" dur="500"/>
                                        <p:tgtEl>
                                          <p:spTgt spid="126"/>
                                        </p:tgtEl>
                                      </p:cBhvr>
                                    </p:animEffect>
                                  </p:childTnLst>
                                </p:cTn>
                              </p:par>
                              <p:par>
                                <p:cTn id="201" presetID="22" presetClass="entr" presetSubtype="4" fill="hold" nodeType="withEffect">
                                  <p:stCondLst>
                                    <p:cond delay="750"/>
                                  </p:stCondLst>
                                  <p:childTnLst>
                                    <p:set>
                                      <p:cBhvr>
                                        <p:cTn id="202" dur="1" fill="hold">
                                          <p:stCondLst>
                                            <p:cond delay="0"/>
                                          </p:stCondLst>
                                        </p:cTn>
                                        <p:tgtEl>
                                          <p:spTgt spid="141"/>
                                        </p:tgtEl>
                                        <p:attrNameLst>
                                          <p:attrName>style.visibility</p:attrName>
                                        </p:attrNameLst>
                                      </p:cBhvr>
                                      <p:to>
                                        <p:strVal val="visible"/>
                                      </p:to>
                                    </p:set>
                                    <p:animEffect transition="in" filter="wipe(down)">
                                      <p:cBhvr>
                                        <p:cTn id="203" dur="500"/>
                                        <p:tgtEl>
                                          <p:spTgt spid="141"/>
                                        </p:tgtEl>
                                      </p:cBhvr>
                                    </p:animEffect>
                                  </p:childTnLst>
                                </p:cTn>
                              </p:par>
                              <p:par>
                                <p:cTn id="204" presetID="22" presetClass="entr" presetSubtype="4" fill="hold" nodeType="withEffect">
                                  <p:stCondLst>
                                    <p:cond delay="1000"/>
                                  </p:stCondLst>
                                  <p:childTnLst>
                                    <p:set>
                                      <p:cBhvr>
                                        <p:cTn id="205" dur="1" fill="hold">
                                          <p:stCondLst>
                                            <p:cond delay="0"/>
                                          </p:stCondLst>
                                        </p:cTn>
                                        <p:tgtEl>
                                          <p:spTgt spid="76"/>
                                        </p:tgtEl>
                                        <p:attrNameLst>
                                          <p:attrName>style.visibility</p:attrName>
                                        </p:attrNameLst>
                                      </p:cBhvr>
                                      <p:to>
                                        <p:strVal val="visible"/>
                                      </p:to>
                                    </p:set>
                                    <p:animEffect transition="in" filter="wipe(down)">
                                      <p:cBhvr>
                                        <p:cTn id="206" dur="500"/>
                                        <p:tgtEl>
                                          <p:spTgt spid="76"/>
                                        </p:tgtEl>
                                      </p:cBhvr>
                                    </p:animEffect>
                                  </p:childTnLst>
                                </p:cTn>
                              </p:par>
                              <p:par>
                                <p:cTn id="207" presetID="22" presetClass="entr" presetSubtype="4" fill="hold" nodeType="withEffect">
                                  <p:stCondLst>
                                    <p:cond delay="750"/>
                                  </p:stCondLst>
                                  <p:childTnLst>
                                    <p:set>
                                      <p:cBhvr>
                                        <p:cTn id="208" dur="1" fill="hold">
                                          <p:stCondLst>
                                            <p:cond delay="0"/>
                                          </p:stCondLst>
                                        </p:cTn>
                                        <p:tgtEl>
                                          <p:spTgt spid="88"/>
                                        </p:tgtEl>
                                        <p:attrNameLst>
                                          <p:attrName>style.visibility</p:attrName>
                                        </p:attrNameLst>
                                      </p:cBhvr>
                                      <p:to>
                                        <p:strVal val="visible"/>
                                      </p:to>
                                    </p:set>
                                    <p:animEffect transition="in" filter="wipe(down)">
                                      <p:cBhvr>
                                        <p:cTn id="209" dur="500"/>
                                        <p:tgtEl>
                                          <p:spTgt spid="88"/>
                                        </p:tgtEl>
                                      </p:cBhvr>
                                    </p:animEffect>
                                  </p:childTnLst>
                                </p:cTn>
                              </p:par>
                              <p:par>
                                <p:cTn id="210" presetID="22" presetClass="entr" presetSubtype="4" fill="hold" nodeType="withEffect">
                                  <p:stCondLst>
                                    <p:cond delay="750"/>
                                  </p:stCondLst>
                                  <p:childTnLst>
                                    <p:set>
                                      <p:cBhvr>
                                        <p:cTn id="211" dur="1" fill="hold">
                                          <p:stCondLst>
                                            <p:cond delay="0"/>
                                          </p:stCondLst>
                                        </p:cTn>
                                        <p:tgtEl>
                                          <p:spTgt spid="138"/>
                                        </p:tgtEl>
                                        <p:attrNameLst>
                                          <p:attrName>style.visibility</p:attrName>
                                        </p:attrNameLst>
                                      </p:cBhvr>
                                      <p:to>
                                        <p:strVal val="visible"/>
                                      </p:to>
                                    </p:set>
                                    <p:animEffect transition="in" filter="wipe(down)">
                                      <p:cBhvr>
                                        <p:cTn id="212" dur="500"/>
                                        <p:tgtEl>
                                          <p:spTgt spid="138"/>
                                        </p:tgtEl>
                                      </p:cBhvr>
                                    </p:animEffect>
                                  </p:childTnLst>
                                </p:cTn>
                              </p:par>
                              <p:par>
                                <p:cTn id="213" presetID="22" presetClass="entr" presetSubtype="4" fill="hold" nodeType="withEffect">
                                  <p:stCondLst>
                                    <p:cond delay="1250"/>
                                  </p:stCondLst>
                                  <p:childTnLst>
                                    <p:set>
                                      <p:cBhvr>
                                        <p:cTn id="214" dur="1" fill="hold">
                                          <p:stCondLst>
                                            <p:cond delay="0"/>
                                          </p:stCondLst>
                                        </p:cTn>
                                        <p:tgtEl>
                                          <p:spTgt spid="135"/>
                                        </p:tgtEl>
                                        <p:attrNameLst>
                                          <p:attrName>style.visibility</p:attrName>
                                        </p:attrNameLst>
                                      </p:cBhvr>
                                      <p:to>
                                        <p:strVal val="visible"/>
                                      </p:to>
                                    </p:set>
                                    <p:animEffect transition="in" filter="wipe(down)">
                                      <p:cBhvr>
                                        <p:cTn id="215" dur="500"/>
                                        <p:tgtEl>
                                          <p:spTgt spid="135"/>
                                        </p:tgtEl>
                                      </p:cBhvr>
                                    </p:animEffect>
                                  </p:childTnLst>
                                </p:cTn>
                              </p:par>
                              <p:par>
                                <p:cTn id="216" presetID="22" presetClass="entr" presetSubtype="4" fill="hold" nodeType="withEffect">
                                  <p:stCondLst>
                                    <p:cond delay="750"/>
                                  </p:stCondLst>
                                  <p:childTnLst>
                                    <p:set>
                                      <p:cBhvr>
                                        <p:cTn id="217" dur="1" fill="hold">
                                          <p:stCondLst>
                                            <p:cond delay="0"/>
                                          </p:stCondLst>
                                        </p:cTn>
                                        <p:tgtEl>
                                          <p:spTgt spid="53"/>
                                        </p:tgtEl>
                                        <p:attrNameLst>
                                          <p:attrName>style.visibility</p:attrName>
                                        </p:attrNameLst>
                                      </p:cBhvr>
                                      <p:to>
                                        <p:strVal val="visible"/>
                                      </p:to>
                                    </p:set>
                                    <p:animEffect transition="in" filter="wipe(down)">
                                      <p:cBhvr>
                                        <p:cTn id="218" dur="500"/>
                                        <p:tgtEl>
                                          <p:spTgt spid="53"/>
                                        </p:tgtEl>
                                      </p:cBhvr>
                                    </p:animEffect>
                                  </p:childTnLst>
                                </p:cTn>
                              </p:par>
                              <p:par>
                                <p:cTn id="219" presetID="22" presetClass="entr" presetSubtype="4" fill="hold" nodeType="withEffect">
                                  <p:stCondLst>
                                    <p:cond delay="1250"/>
                                  </p:stCondLst>
                                  <p:childTnLst>
                                    <p:set>
                                      <p:cBhvr>
                                        <p:cTn id="220" dur="1" fill="hold">
                                          <p:stCondLst>
                                            <p:cond delay="0"/>
                                          </p:stCondLst>
                                        </p:cTn>
                                        <p:tgtEl>
                                          <p:spTgt spid="116"/>
                                        </p:tgtEl>
                                        <p:attrNameLst>
                                          <p:attrName>style.visibility</p:attrName>
                                        </p:attrNameLst>
                                      </p:cBhvr>
                                      <p:to>
                                        <p:strVal val="visible"/>
                                      </p:to>
                                    </p:set>
                                    <p:animEffect transition="in" filter="wipe(down)">
                                      <p:cBhvr>
                                        <p:cTn id="221" dur="500"/>
                                        <p:tgtEl>
                                          <p:spTgt spid="116"/>
                                        </p:tgtEl>
                                      </p:cBhvr>
                                    </p:animEffect>
                                  </p:childTnLst>
                                </p:cTn>
                              </p:par>
                              <p:par>
                                <p:cTn id="222" presetID="22" presetClass="entr" presetSubtype="4" fill="hold" nodeType="withEffect">
                                  <p:stCondLst>
                                    <p:cond delay="1000"/>
                                  </p:stCondLst>
                                  <p:childTnLst>
                                    <p:set>
                                      <p:cBhvr>
                                        <p:cTn id="223" dur="1" fill="hold">
                                          <p:stCondLst>
                                            <p:cond delay="0"/>
                                          </p:stCondLst>
                                        </p:cTn>
                                        <p:tgtEl>
                                          <p:spTgt spid="85"/>
                                        </p:tgtEl>
                                        <p:attrNameLst>
                                          <p:attrName>style.visibility</p:attrName>
                                        </p:attrNameLst>
                                      </p:cBhvr>
                                      <p:to>
                                        <p:strVal val="visible"/>
                                      </p:to>
                                    </p:set>
                                    <p:animEffect transition="in" filter="wipe(down)">
                                      <p:cBhvr>
                                        <p:cTn id="224" dur="500"/>
                                        <p:tgtEl>
                                          <p:spTgt spid="85"/>
                                        </p:tgtEl>
                                      </p:cBhvr>
                                    </p:animEffect>
                                  </p:childTnLst>
                                </p:cTn>
                              </p:par>
                              <p:par>
                                <p:cTn id="225" presetID="22" presetClass="entr" presetSubtype="4" fill="hold" nodeType="withEffect">
                                  <p:stCondLst>
                                    <p:cond delay="750"/>
                                  </p:stCondLst>
                                  <p:childTnLst>
                                    <p:set>
                                      <p:cBhvr>
                                        <p:cTn id="226" dur="1" fill="hold">
                                          <p:stCondLst>
                                            <p:cond delay="0"/>
                                          </p:stCondLst>
                                        </p:cTn>
                                        <p:tgtEl>
                                          <p:spTgt spid="66"/>
                                        </p:tgtEl>
                                        <p:attrNameLst>
                                          <p:attrName>style.visibility</p:attrName>
                                        </p:attrNameLst>
                                      </p:cBhvr>
                                      <p:to>
                                        <p:strVal val="visible"/>
                                      </p:to>
                                    </p:set>
                                    <p:animEffect transition="in" filter="wipe(down)">
                                      <p:cBhvr>
                                        <p:cTn id="22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8" fill="hold" display="0">
                  <p:stCondLst>
                    <p:cond delay="indefinite"/>
                  </p:stCondLst>
                  <p:endCondLst>
                    <p:cond evt="onStopAudio" delay="0">
                      <p:tgtEl>
                        <p:sldTgt/>
                      </p:tgtEl>
                    </p:cond>
                  </p:endCondLst>
                </p:cTn>
                <p:tgtEl>
                  <p:spTgt spid="13"/>
                </p:tgtEl>
              </p:cMediaNode>
            </p:audio>
          </p:childTnLst>
        </p:cTn>
      </p:par>
    </p:tnLst>
    <p:bldLst>
      <p:bldP spid="6" grpId="0"/>
      <p:bldP spid="7" grpId="0"/>
      <p:bldP spid="8" grpId="0"/>
      <p:bldP spid="9" grpId="0"/>
      <p:bldP spid="10" grpId="0"/>
      <p:bldP spid="11" grpId="0"/>
      <p:bldP spid="12" grpId="0"/>
      <p:bldP spid="39" grpId="0" animBg="1"/>
      <p:bldP spid="82" grpId="0" animBg="1"/>
      <p:bldP spid="99" grpId="0" animBg="1"/>
      <p:bldP spid="108" grpId="0" animBg="1"/>
      <p:bldP spid="27" grpId="0" animBg="1"/>
      <p:bldP spid="110" grpId="0" animBg="1"/>
      <p:bldP spid="46" grpId="0" animBg="1"/>
      <p:bldP spid="4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30" y="2565361"/>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83" y="2575804"/>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5"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6" y="2571332"/>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6"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60"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23"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45061" y="2710903"/>
            <a:ext cx="1043978" cy="1059471"/>
          </a:xfrm>
          <a:prstGeom prst="rect">
            <a:avLst/>
          </a:prstGeom>
        </p:spPr>
      </p:pic>
      <p:pic>
        <p:nvPicPr>
          <p:cNvPr id="2" name="Audio 1">
            <a:hlinkClick r:id="" action="ppaction://media"/>
            <a:extLst>
              <a:ext uri="{FF2B5EF4-FFF2-40B4-BE49-F238E27FC236}">
                <a16:creationId xmlns:a16="http://schemas.microsoft.com/office/drawing/2014/main" id="{6C570B02-2AB5-46D2-A07B-79292E5B610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25910407"/>
      </p:ext>
    </p:extLst>
  </p:cSld>
  <p:clrMapOvr>
    <a:masterClrMapping/>
  </p:clrMapOvr>
  <mc:AlternateContent xmlns:mc="http://schemas.openxmlformats.org/markup-compatibility/2006">
    <mc:Choice xmlns:p14="http://schemas.microsoft.com/office/powerpoint/2010/main" Requires="p14">
      <p:transition spd="slow" p14:dur="2000" advTm="10058"/>
    </mc:Choice>
    <mc:Fallback>
      <p:transition spd="slow" advTm="10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50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33"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PaaS vs CaaS vs </a:t>
            </a:r>
            <a:r>
              <a:rPr lang="en-CA" dirty="0" err="1"/>
              <a:t>FaaS</a:t>
            </a:r>
            <a:endParaRPr lang="en-CA" dirty="0"/>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a:xfrm>
            <a:off x="178135" y="2082613"/>
            <a:ext cx="3927804" cy="4410259"/>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PaaS et CaaS</a:t>
            </a:r>
          </a:p>
          <a:p>
            <a:r>
              <a:rPr lang="en-CA" sz="2400" dirty="0">
                <a:solidFill>
                  <a:schemeClr val="tx1"/>
                </a:solidFill>
              </a:rPr>
              <a:t>Azure Service Fabric</a:t>
            </a:r>
          </a:p>
          <a:p>
            <a:r>
              <a:rPr lang="en-CA" sz="2400" dirty="0">
                <a:solidFill>
                  <a:schemeClr val="tx1"/>
                </a:solidFill>
              </a:rPr>
              <a:t>Azure Service Fabric Mesh</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a:xfrm>
            <a:off x="4158259" y="2082614"/>
            <a:ext cx="3927804" cy="4410258"/>
          </a:xfrm>
        </p:spPr>
        <p:style>
          <a:lnRef idx="2">
            <a:schemeClr val="accent2"/>
          </a:lnRef>
          <a:fillRef idx="1">
            <a:schemeClr val="lt1"/>
          </a:fillRef>
          <a:effectRef idx="0">
            <a:schemeClr val="accent2"/>
          </a:effectRef>
          <a:fontRef idx="minor">
            <a:schemeClr val="dk1"/>
          </a:fontRef>
        </p:style>
        <p:txBody>
          <a:bodyPr/>
          <a:lstStyle/>
          <a:p>
            <a:endParaRPr lang="en-CA" dirty="0">
              <a:solidFill>
                <a:schemeClr val="tx1"/>
              </a:solidFill>
            </a:endParaRPr>
          </a:p>
          <a:p>
            <a:pPr algn="ctr"/>
            <a:r>
              <a:rPr lang="en-CA" dirty="0">
                <a:solidFill>
                  <a:schemeClr val="tx1"/>
                </a:solidFill>
              </a:rPr>
              <a:t>CaaS</a:t>
            </a:r>
          </a:p>
          <a:p>
            <a:r>
              <a:rPr lang="en-CA" sz="2800" dirty="0">
                <a:solidFill>
                  <a:schemeClr val="tx1"/>
                </a:solidFill>
              </a:rPr>
              <a:t>Azure Kubernetes Fabric</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a:xfrm>
            <a:off x="8138382" y="2082614"/>
            <a:ext cx="3875483" cy="4410258"/>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err="1">
                <a:solidFill>
                  <a:schemeClr val="tx1"/>
                </a:solidFill>
              </a:rPr>
              <a:t>FaaS</a:t>
            </a:r>
            <a:endParaRPr lang="en-CA" dirty="0">
              <a:solidFill>
                <a:schemeClr val="tx1"/>
              </a:solidFill>
            </a:endParaRPr>
          </a:p>
          <a:p>
            <a:r>
              <a:rPr lang="en-CA" sz="2800" dirty="0">
                <a:solidFill>
                  <a:schemeClr val="tx1"/>
                </a:solidFill>
              </a:rPr>
              <a:t>Azure Functions</a:t>
            </a:r>
          </a:p>
        </p:txBody>
      </p:sp>
      <p:pic>
        <p:nvPicPr>
          <p:cNvPr id="8" name="Image 7">
            <a:extLst>
              <a:ext uri="{FF2B5EF4-FFF2-40B4-BE49-F238E27FC236}">
                <a16:creationId xmlns:a16="http://schemas.microsoft.com/office/drawing/2014/main" id="{102E27B4-6D80-4AC1-AE2A-EC7CA3778929}"/>
              </a:ext>
            </a:extLst>
          </p:cNvPr>
          <p:cNvPicPr>
            <a:picLocks noChangeAspect="1"/>
          </p:cNvPicPr>
          <p:nvPr/>
        </p:nvPicPr>
        <p:blipFill>
          <a:blip r:embed="rId5"/>
          <a:stretch>
            <a:fillRect/>
          </a:stretch>
        </p:blipFill>
        <p:spPr>
          <a:xfrm>
            <a:off x="973618" y="5266755"/>
            <a:ext cx="2428047" cy="1060133"/>
          </a:xfrm>
          <a:prstGeom prst="rect">
            <a:avLst/>
          </a:prstGeom>
        </p:spPr>
      </p:pic>
      <p:pic>
        <p:nvPicPr>
          <p:cNvPr id="9" name="Image 8">
            <a:extLst>
              <a:ext uri="{FF2B5EF4-FFF2-40B4-BE49-F238E27FC236}">
                <a16:creationId xmlns:a16="http://schemas.microsoft.com/office/drawing/2014/main" id="{94E72FA5-5B76-40FA-A811-804F12E9D6F7}"/>
              </a:ext>
            </a:extLst>
          </p:cNvPr>
          <p:cNvPicPr>
            <a:picLocks noChangeAspect="1"/>
          </p:cNvPicPr>
          <p:nvPr/>
        </p:nvPicPr>
        <p:blipFill>
          <a:blip r:embed="rId6"/>
          <a:stretch>
            <a:fillRect/>
          </a:stretch>
        </p:blipFill>
        <p:spPr>
          <a:xfrm>
            <a:off x="5177757" y="5159770"/>
            <a:ext cx="1888807" cy="1182203"/>
          </a:xfrm>
          <a:prstGeom prst="rect">
            <a:avLst/>
          </a:prstGeom>
        </p:spPr>
      </p:pic>
      <p:pic>
        <p:nvPicPr>
          <p:cNvPr id="10" name="Image 9">
            <a:extLst>
              <a:ext uri="{FF2B5EF4-FFF2-40B4-BE49-F238E27FC236}">
                <a16:creationId xmlns:a16="http://schemas.microsoft.com/office/drawing/2014/main" id="{B62C21B9-9BDE-41BA-8E26-5D835A2F9CDB}"/>
              </a:ext>
            </a:extLst>
          </p:cNvPr>
          <p:cNvPicPr>
            <a:picLocks noChangeAspect="1"/>
          </p:cNvPicPr>
          <p:nvPr/>
        </p:nvPicPr>
        <p:blipFill>
          <a:blip r:embed="rId7"/>
          <a:stretch>
            <a:fillRect/>
          </a:stretch>
        </p:blipFill>
        <p:spPr>
          <a:xfrm>
            <a:off x="9436725" y="5295883"/>
            <a:ext cx="1402667" cy="1118560"/>
          </a:xfrm>
          <a:prstGeom prst="rect">
            <a:avLst/>
          </a:prstGeom>
        </p:spPr>
      </p:pic>
      <p:sp>
        <p:nvSpPr>
          <p:cNvPr id="14" name="Ellipse 13">
            <a:extLst>
              <a:ext uri="{FF2B5EF4-FFF2-40B4-BE49-F238E27FC236}">
                <a16:creationId xmlns:a16="http://schemas.microsoft.com/office/drawing/2014/main" id="{BB2F426A-4920-4062-98B6-23B55219657F}"/>
              </a:ext>
            </a:extLst>
          </p:cNvPr>
          <p:cNvSpPr/>
          <p:nvPr/>
        </p:nvSpPr>
        <p:spPr>
          <a:xfrm>
            <a:off x="1583593" y="1720693"/>
            <a:ext cx="937260" cy="937260"/>
          </a:xfrm>
          <a:prstGeom prst="ellipse">
            <a:avLst/>
          </a:prstGeom>
          <a:solidFill>
            <a:srgbClr val="DB4C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bg2"/>
                </a:solidFill>
              </a:rPr>
              <a:t>1</a:t>
            </a:r>
            <a:endParaRPr lang="en-CA" sz="3200" dirty="0">
              <a:solidFill>
                <a:schemeClr val="bg2"/>
              </a:solidFill>
            </a:endParaRPr>
          </a:p>
        </p:txBody>
      </p:sp>
      <p:sp>
        <p:nvSpPr>
          <p:cNvPr id="16" name="Ellipse 15">
            <a:extLst>
              <a:ext uri="{FF2B5EF4-FFF2-40B4-BE49-F238E27FC236}">
                <a16:creationId xmlns:a16="http://schemas.microsoft.com/office/drawing/2014/main" id="{3CC8C117-3C9B-42C0-8B57-0C6AE05C9743}"/>
              </a:ext>
            </a:extLst>
          </p:cNvPr>
          <p:cNvSpPr/>
          <p:nvPr/>
        </p:nvSpPr>
        <p:spPr>
          <a:xfrm>
            <a:off x="5715974" y="1690690"/>
            <a:ext cx="937260" cy="937260"/>
          </a:xfrm>
          <a:prstGeom prst="ellipse">
            <a:avLst/>
          </a:prstGeom>
          <a:solidFill>
            <a:srgbClr val="966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2</a:t>
            </a:r>
            <a:endParaRPr lang="en-CA" sz="3200" dirty="0"/>
          </a:p>
        </p:txBody>
      </p:sp>
      <p:sp>
        <p:nvSpPr>
          <p:cNvPr id="17" name="Ellipse 16">
            <a:extLst>
              <a:ext uri="{FF2B5EF4-FFF2-40B4-BE49-F238E27FC236}">
                <a16:creationId xmlns:a16="http://schemas.microsoft.com/office/drawing/2014/main" id="{FDF3B634-F45D-4F2C-A927-6741831EF823}"/>
              </a:ext>
            </a:extLst>
          </p:cNvPr>
          <p:cNvSpPr/>
          <p:nvPr/>
        </p:nvSpPr>
        <p:spPr>
          <a:xfrm>
            <a:off x="9669429" y="1705676"/>
            <a:ext cx="937260" cy="937260"/>
          </a:xfrm>
          <a:prstGeom prst="ellipse">
            <a:avLst/>
          </a:prstGeom>
          <a:solidFill>
            <a:srgbClr val="F4B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3</a:t>
            </a:r>
            <a:endParaRPr lang="en-CA" sz="3200" dirty="0"/>
          </a:p>
        </p:txBody>
      </p:sp>
      <p:pic>
        <p:nvPicPr>
          <p:cNvPr id="18" name="Audio 17">
            <a:hlinkClick r:id="" action="ppaction://media"/>
            <a:extLst>
              <a:ext uri="{FF2B5EF4-FFF2-40B4-BE49-F238E27FC236}">
                <a16:creationId xmlns:a16="http://schemas.microsoft.com/office/drawing/2014/main" id="{A952412D-60B9-4C98-A277-0B4723516EE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8562853"/>
      </p:ext>
    </p:extLst>
  </p:cSld>
  <p:clrMapOvr>
    <a:masterClrMapping/>
  </p:clrMapOvr>
  <p:transition advTm="627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e 26">
            <a:extLst>
              <a:ext uri="{FF2B5EF4-FFF2-40B4-BE49-F238E27FC236}">
                <a16:creationId xmlns:a16="http://schemas.microsoft.com/office/drawing/2014/main" id="{438CBF34-F9AC-42A7-A62D-1DD7FB5D2DD5}"/>
              </a:ext>
            </a:extLst>
          </p:cNvPr>
          <p:cNvGrpSpPr/>
          <p:nvPr/>
        </p:nvGrpSpPr>
        <p:grpSpPr>
          <a:xfrm>
            <a:off x="953644" y="1782237"/>
            <a:ext cx="3293525" cy="3293525"/>
            <a:chOff x="708130" y="361524"/>
            <a:chExt cx="3293525" cy="3293525"/>
          </a:xfrm>
        </p:grpSpPr>
        <p:pic>
          <p:nvPicPr>
            <p:cNvPr id="21" name="Image 20">
              <a:extLst>
                <a:ext uri="{FF2B5EF4-FFF2-40B4-BE49-F238E27FC236}">
                  <a16:creationId xmlns:a16="http://schemas.microsoft.com/office/drawing/2014/main" id="{893F9E3D-388C-4F3A-BB28-4ACC92CAC298}"/>
                </a:ext>
              </a:extLst>
            </p:cNvPr>
            <p:cNvPicPr>
              <a:picLocks noChangeAspect="1"/>
            </p:cNvPicPr>
            <p:nvPr/>
          </p:nvPicPr>
          <p:blipFill>
            <a:blip r:embed="rId5"/>
            <a:stretch>
              <a:fillRect/>
            </a:stretch>
          </p:blipFill>
          <p:spPr>
            <a:xfrm>
              <a:off x="708130" y="361524"/>
              <a:ext cx="3293525" cy="32935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1FDCC906-C2FB-4B25-A56C-E386CF73D54B}"/>
                </a:ext>
              </a:extLst>
            </p:cNvPr>
            <p:cNvSpPr/>
            <p:nvPr/>
          </p:nvSpPr>
          <p:spPr>
            <a:xfrm>
              <a:off x="1240871" y="1436960"/>
              <a:ext cx="2379945" cy="1015663"/>
            </a:xfrm>
            <a:prstGeom prst="rect">
              <a:avLst/>
            </a:prstGeom>
          </p:spPr>
          <p:txBody>
            <a:bodyPr wrap="square">
              <a:spAutoFit/>
            </a:bodyPr>
            <a:lstStyle/>
            <a:p>
              <a:r>
                <a:rPr lang="en-US" sz="2000" b="1" dirty="0"/>
                <a:t>Service Fabric is a distributed systems platform </a:t>
              </a:r>
            </a:p>
          </p:txBody>
        </p:sp>
      </p:grpSp>
      <p:grpSp>
        <p:nvGrpSpPr>
          <p:cNvPr id="28" name="Groupe 27">
            <a:extLst>
              <a:ext uri="{FF2B5EF4-FFF2-40B4-BE49-F238E27FC236}">
                <a16:creationId xmlns:a16="http://schemas.microsoft.com/office/drawing/2014/main" id="{0B91627C-44FB-4400-AC5C-22441CD920D1}"/>
              </a:ext>
            </a:extLst>
          </p:cNvPr>
          <p:cNvGrpSpPr/>
          <p:nvPr/>
        </p:nvGrpSpPr>
        <p:grpSpPr>
          <a:xfrm>
            <a:off x="4445654" y="1340069"/>
            <a:ext cx="3883489" cy="3889585"/>
            <a:chOff x="4154677" y="0"/>
            <a:chExt cx="3883489" cy="3889585"/>
          </a:xfrm>
        </p:grpSpPr>
        <p:pic>
          <p:nvPicPr>
            <p:cNvPr id="23" name="Image 22">
              <a:extLst>
                <a:ext uri="{FF2B5EF4-FFF2-40B4-BE49-F238E27FC236}">
                  <a16:creationId xmlns:a16="http://schemas.microsoft.com/office/drawing/2014/main" id="{EE666928-9768-4BCC-830B-80C885489DE5}"/>
                </a:ext>
              </a:extLst>
            </p:cNvPr>
            <p:cNvPicPr>
              <a:picLocks noChangeAspect="1"/>
            </p:cNvPicPr>
            <p:nvPr/>
          </p:nvPicPr>
          <p:blipFill>
            <a:blip r:embed="rId6"/>
            <a:stretch>
              <a:fillRect/>
            </a:stretch>
          </p:blipFill>
          <p:spPr>
            <a:xfrm>
              <a:off x="4154677" y="0"/>
              <a:ext cx="3883489" cy="3889585"/>
            </a:xfrm>
            <a:prstGeom prst="rect">
              <a:avLst/>
            </a:prstGeom>
          </p:spPr>
        </p:pic>
        <p:sp>
          <p:nvSpPr>
            <p:cNvPr id="24" name="Rectangle 23">
              <a:extLst>
                <a:ext uri="{FF2B5EF4-FFF2-40B4-BE49-F238E27FC236}">
                  <a16:creationId xmlns:a16="http://schemas.microsoft.com/office/drawing/2014/main" id="{0A216785-E16C-4250-84F0-AE91F33CDCB6}"/>
                </a:ext>
              </a:extLst>
            </p:cNvPr>
            <p:cNvSpPr/>
            <p:nvPr/>
          </p:nvSpPr>
          <p:spPr>
            <a:xfrm>
              <a:off x="5058837" y="1129184"/>
              <a:ext cx="2665336" cy="1323439"/>
            </a:xfrm>
            <a:prstGeom prst="rect">
              <a:avLst/>
            </a:prstGeom>
          </p:spPr>
          <p:txBody>
            <a:bodyPr wrap="square">
              <a:spAutoFit/>
            </a:bodyPr>
            <a:lstStyle/>
            <a:p>
              <a:r>
                <a:rPr lang="en-CA" sz="2000" b="1" dirty="0"/>
                <a:t>Service Fabric is a large-scale microservices execution platform</a:t>
              </a:r>
            </a:p>
          </p:txBody>
        </p:sp>
      </p:grpSp>
      <p:grpSp>
        <p:nvGrpSpPr>
          <p:cNvPr id="29" name="Groupe 28">
            <a:extLst>
              <a:ext uri="{FF2B5EF4-FFF2-40B4-BE49-F238E27FC236}">
                <a16:creationId xmlns:a16="http://schemas.microsoft.com/office/drawing/2014/main" id="{45C283B3-5DEA-43D2-8F80-3DA3E9336C3B}"/>
              </a:ext>
            </a:extLst>
          </p:cNvPr>
          <p:cNvGrpSpPr/>
          <p:nvPr/>
        </p:nvGrpSpPr>
        <p:grpSpPr>
          <a:xfrm>
            <a:off x="7982208" y="1330316"/>
            <a:ext cx="3883489" cy="3889585"/>
            <a:chOff x="7724173" y="-68642"/>
            <a:chExt cx="3883489" cy="3889585"/>
          </a:xfrm>
        </p:grpSpPr>
        <p:pic>
          <p:nvPicPr>
            <p:cNvPr id="25" name="Image 24">
              <a:extLst>
                <a:ext uri="{FF2B5EF4-FFF2-40B4-BE49-F238E27FC236}">
                  <a16:creationId xmlns:a16="http://schemas.microsoft.com/office/drawing/2014/main" id="{567F0FE3-9E4E-4535-9E40-4006F0CA1051}"/>
                </a:ext>
              </a:extLst>
            </p:cNvPr>
            <p:cNvPicPr>
              <a:picLocks noChangeAspect="1"/>
            </p:cNvPicPr>
            <p:nvPr/>
          </p:nvPicPr>
          <p:blipFill>
            <a:blip r:embed="rId7"/>
            <a:stretch>
              <a:fillRect/>
            </a:stretch>
          </p:blipFill>
          <p:spPr>
            <a:xfrm>
              <a:off x="7724173" y="-68642"/>
              <a:ext cx="3883489" cy="3889585"/>
            </a:xfrm>
            <a:prstGeom prst="rect">
              <a:avLst/>
            </a:prstGeom>
          </p:spPr>
        </p:pic>
        <p:sp>
          <p:nvSpPr>
            <p:cNvPr id="26" name="Rectangle 25">
              <a:extLst>
                <a:ext uri="{FF2B5EF4-FFF2-40B4-BE49-F238E27FC236}">
                  <a16:creationId xmlns:a16="http://schemas.microsoft.com/office/drawing/2014/main" id="{576E4CC2-6E77-4C24-9798-704E7D519AC6}"/>
                </a:ext>
              </a:extLst>
            </p:cNvPr>
            <p:cNvSpPr/>
            <p:nvPr/>
          </p:nvSpPr>
          <p:spPr>
            <a:xfrm>
              <a:off x="8735029" y="1129184"/>
              <a:ext cx="2120654" cy="1015663"/>
            </a:xfrm>
            <a:prstGeom prst="rect">
              <a:avLst/>
            </a:prstGeom>
          </p:spPr>
          <p:txBody>
            <a:bodyPr wrap="square">
              <a:spAutoFit/>
            </a:bodyPr>
            <a:lstStyle/>
            <a:p>
              <a:r>
                <a:rPr lang="en-CA" sz="2000" b="1" dirty="0"/>
                <a:t>Azure Service Fabric is a Microsoft PaaS</a:t>
              </a:r>
            </a:p>
          </p:txBody>
        </p:sp>
      </p:grpSp>
      <p:grpSp>
        <p:nvGrpSpPr>
          <p:cNvPr id="34" name="Groupe 33">
            <a:extLst>
              <a:ext uri="{FF2B5EF4-FFF2-40B4-BE49-F238E27FC236}">
                <a16:creationId xmlns:a16="http://schemas.microsoft.com/office/drawing/2014/main" id="{C05FF06D-5845-4306-BA60-093102718C79}"/>
              </a:ext>
            </a:extLst>
          </p:cNvPr>
          <p:cNvGrpSpPr/>
          <p:nvPr/>
        </p:nvGrpSpPr>
        <p:grpSpPr>
          <a:xfrm>
            <a:off x="5487791" y="5142080"/>
            <a:ext cx="1419339" cy="1419339"/>
            <a:chOff x="4171708" y="5066013"/>
            <a:chExt cx="1419339" cy="1419339"/>
          </a:xfrm>
        </p:grpSpPr>
        <p:sp>
          <p:nvSpPr>
            <p:cNvPr id="32" name="Oval 19">
              <a:extLst>
                <a:ext uri="{FF2B5EF4-FFF2-40B4-BE49-F238E27FC236}">
                  <a16:creationId xmlns:a16="http://schemas.microsoft.com/office/drawing/2014/main" id="{476582A3-54DA-411E-92CD-11AA9F918F5A}"/>
                </a:ext>
              </a:extLst>
            </p:cNvPr>
            <p:cNvSpPr/>
            <p:nvPr/>
          </p:nvSpPr>
          <p:spPr bwMode="auto">
            <a:xfrm>
              <a:off x="4171708" y="5066013"/>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3" name="Graphic 29">
              <a:extLst>
                <a:ext uri="{FF2B5EF4-FFF2-40B4-BE49-F238E27FC236}">
                  <a16:creationId xmlns:a16="http://schemas.microsoft.com/office/drawing/2014/main" id="{14B83A33-0093-4D76-A1DD-E628851BEB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9388" y="5245946"/>
              <a:ext cx="1043978" cy="1059471"/>
            </a:xfrm>
            <a:prstGeom prst="rect">
              <a:avLst/>
            </a:prstGeom>
          </p:spPr>
        </p:pic>
      </p:grpSp>
      <p:sp>
        <p:nvSpPr>
          <p:cNvPr id="35" name="Titre 34">
            <a:extLst>
              <a:ext uri="{FF2B5EF4-FFF2-40B4-BE49-F238E27FC236}">
                <a16:creationId xmlns:a16="http://schemas.microsoft.com/office/drawing/2014/main" id="{7F44FB11-E5B5-48AD-A0FC-854BE6A0383B}"/>
              </a:ext>
            </a:extLst>
          </p:cNvPr>
          <p:cNvSpPr>
            <a:spLocks noGrp="1"/>
          </p:cNvSpPr>
          <p:nvPr>
            <p:ph type="title"/>
          </p:nvPr>
        </p:nvSpPr>
        <p:spPr/>
        <p:txBody>
          <a:bodyPr/>
          <a:lstStyle/>
          <a:p>
            <a:r>
              <a:rPr lang="en-CA" dirty="0"/>
              <a:t>Service Fabric overview </a:t>
            </a:r>
          </a:p>
        </p:txBody>
      </p:sp>
      <p:pic>
        <p:nvPicPr>
          <p:cNvPr id="37" name="Image 36">
            <a:extLst>
              <a:ext uri="{FF2B5EF4-FFF2-40B4-BE49-F238E27FC236}">
                <a16:creationId xmlns:a16="http://schemas.microsoft.com/office/drawing/2014/main" id="{85249A54-C30B-4D2B-9450-FD1498079273}"/>
              </a:ext>
            </a:extLst>
          </p:cNvPr>
          <p:cNvPicPr>
            <a:picLocks noChangeAspect="1"/>
          </p:cNvPicPr>
          <p:nvPr/>
        </p:nvPicPr>
        <p:blipFill>
          <a:blip r:embed="rId5"/>
          <a:stretch>
            <a:fillRect/>
          </a:stretch>
        </p:blipFill>
        <p:spPr>
          <a:xfrm>
            <a:off x="2241453" y="3573138"/>
            <a:ext cx="3293525" cy="3293525"/>
          </a:xfrm>
          <a:prstGeom prst="rect">
            <a:avLst/>
          </a:prstGeom>
          <a:ln>
            <a:noFill/>
          </a:ln>
          <a:effectLst>
            <a:outerShdw blurRad="292100" dist="139700" dir="2700000" algn="tl" rotWithShape="0">
              <a:srgbClr val="333333">
                <a:alpha val="65000"/>
              </a:srgbClr>
            </a:outerShdw>
          </a:effectLst>
        </p:spPr>
      </p:pic>
      <p:sp>
        <p:nvSpPr>
          <p:cNvPr id="38" name="Rectangle 37">
            <a:extLst>
              <a:ext uri="{FF2B5EF4-FFF2-40B4-BE49-F238E27FC236}">
                <a16:creationId xmlns:a16="http://schemas.microsoft.com/office/drawing/2014/main" id="{A6CB1743-6F74-4A97-88C3-4CA75A7FE65C}"/>
              </a:ext>
            </a:extLst>
          </p:cNvPr>
          <p:cNvSpPr/>
          <p:nvPr/>
        </p:nvSpPr>
        <p:spPr>
          <a:xfrm>
            <a:off x="2802328" y="4867897"/>
            <a:ext cx="2486978" cy="923330"/>
          </a:xfrm>
          <a:prstGeom prst="rect">
            <a:avLst/>
          </a:prstGeom>
        </p:spPr>
        <p:txBody>
          <a:bodyPr wrap="square">
            <a:spAutoFit/>
          </a:bodyPr>
          <a:lstStyle/>
          <a:p>
            <a:r>
              <a:rPr lang="en-CA" b="1" dirty="0"/>
              <a:t>Service Fabric can be deployed on Azure or AWS or OpenStack</a:t>
            </a:r>
          </a:p>
        </p:txBody>
      </p:sp>
      <p:grpSp>
        <p:nvGrpSpPr>
          <p:cNvPr id="39" name="Groupe 38">
            <a:extLst>
              <a:ext uri="{FF2B5EF4-FFF2-40B4-BE49-F238E27FC236}">
                <a16:creationId xmlns:a16="http://schemas.microsoft.com/office/drawing/2014/main" id="{6B0919EC-9FD6-4604-ABD0-7569220B5953}"/>
              </a:ext>
            </a:extLst>
          </p:cNvPr>
          <p:cNvGrpSpPr/>
          <p:nvPr/>
        </p:nvGrpSpPr>
        <p:grpSpPr>
          <a:xfrm>
            <a:off x="7447927" y="3197287"/>
            <a:ext cx="3883489" cy="3889585"/>
            <a:chOff x="7724173" y="-68642"/>
            <a:chExt cx="3883489" cy="3889585"/>
          </a:xfrm>
        </p:grpSpPr>
        <p:pic>
          <p:nvPicPr>
            <p:cNvPr id="40" name="Image 39">
              <a:extLst>
                <a:ext uri="{FF2B5EF4-FFF2-40B4-BE49-F238E27FC236}">
                  <a16:creationId xmlns:a16="http://schemas.microsoft.com/office/drawing/2014/main" id="{4E5F0309-B164-40DB-83B8-319FE7091BA4}"/>
                </a:ext>
              </a:extLst>
            </p:cNvPr>
            <p:cNvPicPr>
              <a:picLocks noChangeAspect="1"/>
            </p:cNvPicPr>
            <p:nvPr/>
          </p:nvPicPr>
          <p:blipFill>
            <a:blip r:embed="rId7"/>
            <a:stretch>
              <a:fillRect/>
            </a:stretch>
          </p:blipFill>
          <p:spPr>
            <a:xfrm>
              <a:off x="7724173" y="-68642"/>
              <a:ext cx="3883489" cy="3889585"/>
            </a:xfrm>
            <a:prstGeom prst="rect">
              <a:avLst/>
            </a:prstGeom>
          </p:spPr>
        </p:pic>
        <p:sp>
          <p:nvSpPr>
            <p:cNvPr id="41" name="Rectangle 40">
              <a:extLst>
                <a:ext uri="{FF2B5EF4-FFF2-40B4-BE49-F238E27FC236}">
                  <a16:creationId xmlns:a16="http://schemas.microsoft.com/office/drawing/2014/main" id="{379B65CD-6C69-4DD5-9376-74AB112F9BBB}"/>
                </a:ext>
              </a:extLst>
            </p:cNvPr>
            <p:cNvSpPr/>
            <p:nvPr/>
          </p:nvSpPr>
          <p:spPr>
            <a:xfrm>
              <a:off x="8735029" y="1129184"/>
              <a:ext cx="1797220" cy="1323439"/>
            </a:xfrm>
            <a:prstGeom prst="rect">
              <a:avLst/>
            </a:prstGeom>
          </p:spPr>
          <p:txBody>
            <a:bodyPr wrap="square">
              <a:spAutoFit/>
            </a:bodyPr>
            <a:lstStyle/>
            <a:p>
              <a:r>
                <a:rPr lang="en-CA" sz="2000" b="1" dirty="0"/>
                <a:t>Service Fabric is not only an Orchestrator for Container</a:t>
              </a:r>
            </a:p>
          </p:txBody>
        </p:sp>
      </p:grpSp>
      <p:pic>
        <p:nvPicPr>
          <p:cNvPr id="42" name="Audio 41">
            <a:hlinkClick r:id="" action="ppaction://media"/>
            <a:extLst>
              <a:ext uri="{FF2B5EF4-FFF2-40B4-BE49-F238E27FC236}">
                <a16:creationId xmlns:a16="http://schemas.microsoft.com/office/drawing/2014/main" id="{A2B89096-EA0B-4EEE-A4E5-27C656CE7F5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75651319"/>
      </p:ext>
    </p:extLst>
  </p:cSld>
  <p:clrMapOvr>
    <a:masterClrMapping/>
  </p:clrMapOvr>
  <mc:AlternateContent xmlns:mc="http://schemas.openxmlformats.org/markup-compatibility/2006">
    <mc:Choice xmlns:p14="http://schemas.microsoft.com/office/powerpoint/2010/main" Requires="p14">
      <p:transition spd="slow" p14:dur="2000" advTm="3127"/>
    </mc:Choice>
    <mc:Fallback>
      <p:transition spd="slow" advTm="3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9" y="1891104"/>
            <a:ext cx="9194043" cy="3449125"/>
          </a:xfrm>
          <a:prstGeom prst="roundRect">
            <a:avLst/>
          </a:prstGeom>
          <a:noFill/>
          <a:ln w="127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1AF4B77-A212-446B-9CC7-B84E78F645B0}"/>
              </a:ext>
            </a:extLst>
          </p:cNvPr>
          <p:cNvSpPr txBox="1"/>
          <p:nvPr/>
        </p:nvSpPr>
        <p:spPr>
          <a:xfrm>
            <a:off x="2123136" y="6184041"/>
            <a:ext cx="1169760"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Optimizing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for microservice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8E7521A9-DAE6-40BF-B78C-717D3EDC205D}"/>
              </a:ext>
            </a:extLst>
          </p:cNvPr>
          <p:cNvSpPr txBox="1"/>
          <p:nvPr/>
        </p:nvSpPr>
        <p:spPr>
          <a:xfrm>
            <a:off x="3390926" y="6184041"/>
            <a:ext cx="1795528"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Tracking multiple deployment pipelines while maintaining agile updates</a:t>
            </a:r>
          </a:p>
        </p:txBody>
      </p:sp>
      <p:sp>
        <p:nvSpPr>
          <p:cNvPr id="7" name="TextBox 6">
            <a:extLst>
              <a:ext uri="{FF2B5EF4-FFF2-40B4-BE49-F238E27FC236}">
                <a16:creationId xmlns:a16="http://schemas.microsoft.com/office/drawing/2014/main" id="{F0A6C12C-D796-445E-8D1A-A2E0DEB3B225}"/>
              </a:ext>
            </a:extLst>
          </p:cNvPr>
          <p:cNvSpPr txBox="1"/>
          <p:nvPr/>
        </p:nvSpPr>
        <p:spPr>
          <a:xfrm>
            <a:off x="8888034" y="6184041"/>
            <a:ext cx="1825231"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Focusing on business logic instead of microservice platform maintenance </a:t>
            </a:r>
          </a:p>
        </p:txBody>
      </p:sp>
      <p:sp>
        <p:nvSpPr>
          <p:cNvPr id="8" name="TextBox 7">
            <a:extLst>
              <a:ext uri="{FF2B5EF4-FFF2-40B4-BE49-F238E27FC236}">
                <a16:creationId xmlns:a16="http://schemas.microsoft.com/office/drawing/2014/main" id="{2C7F3541-4097-4308-839E-470345232557}"/>
              </a:ext>
            </a:extLst>
          </p:cNvPr>
          <p:cNvSpPr txBox="1"/>
          <p:nvPr/>
        </p:nvSpPr>
        <p:spPr>
          <a:xfrm>
            <a:off x="81994" y="6184041"/>
            <a:ext cx="1943112"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Dealing with the complexity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of interactions and network communications </a:t>
            </a:r>
          </a:p>
        </p:txBody>
      </p:sp>
      <p:sp>
        <p:nvSpPr>
          <p:cNvPr id="9" name="TextBox 8">
            <a:extLst>
              <a:ext uri="{FF2B5EF4-FFF2-40B4-BE49-F238E27FC236}">
                <a16:creationId xmlns:a16="http://schemas.microsoft.com/office/drawing/2014/main" id="{651EFD84-87E7-42E1-B679-F3384B6BFE98}"/>
              </a:ext>
            </a:extLst>
          </p:cNvPr>
          <p:cNvSpPr txBox="1"/>
          <p:nvPr/>
        </p:nvSpPr>
        <p:spPr>
          <a:xfrm>
            <a:off x="5284484" y="6184041"/>
            <a:ext cx="1774974"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Monitoring and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governance at overarching and granular levels</a:t>
            </a:r>
          </a:p>
        </p:txBody>
      </p:sp>
      <p:sp>
        <p:nvSpPr>
          <p:cNvPr id="10" name="TextBox 9">
            <a:extLst>
              <a:ext uri="{FF2B5EF4-FFF2-40B4-BE49-F238E27FC236}">
                <a16:creationId xmlns:a16="http://schemas.microsoft.com/office/drawing/2014/main" id="{BD7DCD92-5097-4BF7-B428-35C47ADDF398}"/>
              </a:ext>
            </a:extLst>
          </p:cNvPr>
          <p:cNvSpPr txBox="1"/>
          <p:nvPr/>
        </p:nvSpPr>
        <p:spPr>
          <a:xfrm>
            <a:off x="7157488" y="6184041"/>
            <a:ext cx="1632516"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Achieving reliable state and data consistency without latency issues</a:t>
            </a:r>
          </a:p>
        </p:txBody>
      </p:sp>
      <p:sp>
        <p:nvSpPr>
          <p:cNvPr id="11" name="TextBox 10">
            <a:extLst>
              <a:ext uri="{FF2B5EF4-FFF2-40B4-BE49-F238E27FC236}">
                <a16:creationId xmlns:a16="http://schemas.microsoft.com/office/drawing/2014/main" id="{7E75805A-497F-4C80-B391-EA887ECB43F3}"/>
              </a:ext>
            </a:extLst>
          </p:cNvPr>
          <p:cNvSpPr txBox="1"/>
          <p:nvPr/>
        </p:nvSpPr>
        <p:spPr>
          <a:xfrm>
            <a:off x="10811294" y="6184041"/>
            <a:ext cx="1298713"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Running highly secure applications at scale</a:t>
            </a:r>
          </a:p>
        </p:txBody>
      </p:sp>
      <p:sp>
        <p:nvSpPr>
          <p:cNvPr id="178" name="Rectangle 177">
            <a:extLst>
              <a:ext uri="{FF2B5EF4-FFF2-40B4-BE49-F238E27FC236}">
                <a16:creationId xmlns:a16="http://schemas.microsoft.com/office/drawing/2014/main" id="{62EE96F3-2BBE-41B5-ADC8-939ACE0D6984}"/>
              </a:ext>
            </a:extLst>
          </p:cNvPr>
          <p:cNvSpPr/>
          <p:nvPr/>
        </p:nvSpPr>
        <p:spPr>
          <a:xfrm>
            <a:off x="3485321" y="1691293"/>
            <a:ext cx="526111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692099" y="1472342"/>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sp>
        <p:nvSpPr>
          <p:cNvPr id="157" name="Rectangle 156">
            <a:extLst>
              <a:ext uri="{FF2B5EF4-FFF2-40B4-BE49-F238E27FC236}">
                <a16:creationId xmlns:a16="http://schemas.microsoft.com/office/drawing/2014/main" id="{36392CD3-B4E8-443F-BBCF-7EBACB736F54}"/>
              </a:ext>
            </a:extLst>
          </p:cNvPr>
          <p:cNvSpPr/>
          <p:nvPr/>
        </p:nvSpPr>
        <p:spPr>
          <a:xfrm>
            <a:off x="4417953"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6"/>
          <a:stretch>
            <a:fillRect/>
          </a:stretch>
        </p:blipFill>
        <p:spPr>
          <a:xfrm>
            <a:off x="5456571" y="1579837"/>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226177" y="1472342"/>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4864FB6A-5BB5-4911-B458-E07D4A567A1B}"/>
              </a:ext>
            </a:extLst>
          </p:cNvPr>
          <p:cNvSpPr/>
          <p:nvPr/>
        </p:nvSpPr>
        <p:spPr>
          <a:xfrm>
            <a:off x="5952031"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6945783" y="1472342"/>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D8B2D2C1-A4E9-4693-91AA-1ECBE6C39C22}"/>
              </a:ext>
            </a:extLst>
          </p:cNvPr>
          <p:cNvSpPr/>
          <p:nvPr/>
        </p:nvSpPr>
        <p:spPr>
          <a:xfrm>
            <a:off x="7671637"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sp>
        <p:nvSpPr>
          <p:cNvPr id="106" name="Rectangle 105">
            <a:extLst>
              <a:ext uri="{FF2B5EF4-FFF2-40B4-BE49-F238E27FC236}">
                <a16:creationId xmlns:a16="http://schemas.microsoft.com/office/drawing/2014/main" id="{4F5F7F4E-7EBB-46FC-9894-532D8AF66813}"/>
              </a:ext>
            </a:extLst>
          </p:cNvPr>
          <p:cNvSpPr/>
          <p:nvPr/>
        </p:nvSpPr>
        <p:spPr>
          <a:xfrm>
            <a:off x="1833278" y="5152236"/>
            <a:ext cx="851165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1845832" y="5105648"/>
            <a:ext cx="12357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Flexible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3121282" y="5105648"/>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4342174" y="5106968"/>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24/7 availability &amp; performance</a:t>
            </a:r>
          </a:p>
        </p:txBody>
      </p:sp>
      <p:sp>
        <p:nvSpPr>
          <p:cNvPr id="123" name="Rectangle 122">
            <a:extLst>
              <a:ext uri="{FF2B5EF4-FFF2-40B4-BE49-F238E27FC236}">
                <a16:creationId xmlns:a16="http://schemas.microsoft.com/office/drawing/2014/main" id="{F770B067-886E-42C3-8908-BA6D0506D673}"/>
              </a:ext>
            </a:extLst>
          </p:cNvPr>
          <p:cNvSpPr/>
          <p:nvPr/>
        </p:nvSpPr>
        <p:spPr>
          <a:xfrm>
            <a:off x="5715356" y="5099742"/>
            <a:ext cx="8752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Elastic </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scalability</a:t>
            </a:r>
          </a:p>
        </p:txBody>
      </p:sp>
      <p:sp>
        <p:nvSpPr>
          <p:cNvPr id="125" name="Rectangle 124">
            <a:extLst>
              <a:ext uri="{FF2B5EF4-FFF2-40B4-BE49-F238E27FC236}">
                <a16:creationId xmlns:a16="http://schemas.microsoft.com/office/drawing/2014/main" id="{8A1A6B71-0FA3-40AC-9B19-9D96F6A7B7CE}"/>
              </a:ext>
            </a:extLst>
          </p:cNvPr>
          <p:cNvSpPr/>
          <p:nvPr/>
        </p:nvSpPr>
        <p:spPr>
          <a:xfrm>
            <a:off x="6821325" y="5022657"/>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endParaRPr lang="en-US" sz="1200">
              <a:solidFill>
                <a:srgbClr val="0078D7"/>
              </a:soli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586684A-DDB2-42F9-9ABB-F017E2CCBBC3}"/>
              </a:ext>
            </a:extLst>
          </p:cNvPr>
          <p:cNvSpPr/>
          <p:nvPr/>
        </p:nvSpPr>
        <p:spPr>
          <a:xfrm>
            <a:off x="8257109" y="5106967"/>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endParaRPr lang="en-US" sz="1200">
              <a:solidFill>
                <a:srgbClr val="0078D7"/>
              </a:soli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2DFAC96D-7E92-42BE-B3D9-D427B2041BFF}"/>
              </a:ext>
            </a:extLst>
          </p:cNvPr>
          <p:cNvSpPr/>
          <p:nvPr/>
        </p:nvSpPr>
        <p:spPr>
          <a:xfrm>
            <a:off x="9381666" y="5105648"/>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endParaRPr lang="en-US" sz="1200">
              <a:solidFill>
                <a:srgbClr val="0078D7"/>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D12F1B7E-C2B7-4512-A599-6ADEED49CD12}"/>
              </a:ext>
            </a:extLst>
          </p:cNvPr>
          <p:cNvGrpSpPr/>
          <p:nvPr/>
        </p:nvGrpSpPr>
        <p:grpSpPr>
          <a:xfrm>
            <a:off x="364435" y="5772959"/>
            <a:ext cx="11463130" cy="369332"/>
            <a:chOff x="364435" y="5679007"/>
            <a:chExt cx="11463130" cy="369332"/>
          </a:xfrm>
        </p:grpSpPr>
        <p:cxnSp>
          <p:nvCxnSpPr>
            <p:cNvPr id="135" name="Straight Connector 134">
              <a:extLst>
                <a:ext uri="{FF2B5EF4-FFF2-40B4-BE49-F238E27FC236}">
                  <a16:creationId xmlns:a16="http://schemas.microsoft.com/office/drawing/2014/main" id="{E35C4D7A-ED4A-4BC0-9E3C-79D965BE59C8}"/>
                </a:ext>
              </a:extLst>
            </p:cNvPr>
            <p:cNvCxnSpPr>
              <a:cxnSpLocks/>
            </p:cNvCxnSpPr>
            <p:nvPr/>
          </p:nvCxnSpPr>
          <p:spPr>
            <a:xfrm>
              <a:off x="364435" y="5857460"/>
              <a:ext cx="11463130"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3FD2F52-CC65-46D2-A98D-A29271681445}"/>
                </a:ext>
              </a:extLst>
            </p:cNvPr>
            <p:cNvSpPr/>
            <p:nvPr/>
          </p:nvSpPr>
          <p:spPr>
            <a:xfrm>
              <a:off x="5248064" y="5679007"/>
              <a:ext cx="1695873" cy="369332"/>
            </a:xfrm>
            <a:prstGeom prst="rect">
              <a:avLst/>
            </a:prstGeom>
            <a:solidFill>
              <a:srgbClr val="E9E9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Segoe UI Semibold" panose="020B0702040204020203" pitchFamily="34" charset="0"/>
                  <a:ea typeface="+mn-ea"/>
                  <a:cs typeface="Segoe UI Semibold" panose="020B0702040204020203" pitchFamily="34" charset="0"/>
                </a:rPr>
                <a:t>Challenges</a:t>
              </a:r>
              <a:endParaRPr kumimoji="0" lang="en-US" sz="1800" b="0" i="0" u="none" strike="noStrike" kern="1200" cap="none" spc="0" normalizeH="0" baseline="0" noProof="0">
                <a:ln>
                  <a:noFill/>
                </a:ln>
                <a:solidFill>
                  <a:schemeClr val="tx1">
                    <a:lumMod val="65000"/>
                    <a:lumOff val="35000"/>
                  </a:schemeClr>
                </a:solidFill>
                <a:effectLst/>
                <a:uLnTx/>
                <a:uFillTx/>
                <a:latin typeface="Segoe UI"/>
                <a:ea typeface="+mn-ea"/>
              </a:endParaRPr>
            </a:p>
          </p:txBody>
        </p:sp>
      </p:grpSp>
      <p:sp>
        <p:nvSpPr>
          <p:cNvPr id="36" name="Hexagon 35">
            <a:extLst>
              <a:ext uri="{FF2B5EF4-FFF2-40B4-BE49-F238E27FC236}">
                <a16:creationId xmlns:a16="http://schemas.microsoft.com/office/drawing/2014/main" id="{C00598CA-BC50-48EE-8AB7-DA3398172719}"/>
              </a:ext>
            </a:extLst>
          </p:cNvPr>
          <p:cNvSpPr/>
          <p:nvPr/>
        </p:nvSpPr>
        <p:spPr>
          <a:xfrm>
            <a:off x="7500442" y="417789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3" y="419631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2" y="264063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5" y="402212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3" y="3366604"/>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6" y="3965026"/>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3" y="28878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9" y="3028436"/>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2" y="3706224"/>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5" y="3301555"/>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5" y="3599188"/>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2" y="3903479"/>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7" y="28253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7" y="3324141"/>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683847" y="129714"/>
            <a:ext cx="4729500" cy="707886"/>
          </a:xfrm>
          <a:prstGeom prst="rect">
            <a:avLst/>
          </a:prstGeom>
          <a:noFill/>
        </p:spPr>
        <p:txBody>
          <a:bodyPr wrap="none" rtlCol="0">
            <a:spAutoFit/>
          </a:bodyPr>
          <a:lstStyle/>
          <a:p>
            <a:pPr algn="ctr"/>
            <a:r>
              <a:rPr lang="en-US" sz="4000" b="1" spc="-50">
                <a:ln w="3175">
                  <a:noFill/>
                </a:ln>
                <a:solidFill>
                  <a:sysClr val="windowText" lastClr="000000"/>
                </a:solidFill>
                <a:latin typeface="Segoe Semibold" charset="0"/>
              </a:rPr>
              <a:t>Azure Service Fabric</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9" y="3699794"/>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4" y="3366604"/>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2" y="3110231"/>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4" y="3110231"/>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8" y="2770611"/>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2" y="3028436"/>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algn="ct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800" y="2887871"/>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3" y="3706224"/>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8" y="3366604"/>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3463BB79-A20A-418C-B9D7-D0B48C798D7F}"/>
              </a:ext>
            </a:extLst>
          </p:cNvPr>
          <p:cNvPicPr>
            <a:picLocks noChangeAspect="1"/>
          </p:cNvPicPr>
          <p:nvPr/>
        </p:nvPicPr>
        <p:blipFill>
          <a:blip r:embed="rId9"/>
          <a:stretch>
            <a:fillRect/>
          </a:stretch>
        </p:blipFill>
        <p:spPr>
          <a:xfrm>
            <a:off x="3044843" y="171460"/>
            <a:ext cx="624394" cy="624394"/>
          </a:xfrm>
          <a:prstGeom prst="rect">
            <a:avLst/>
          </a:prstGeom>
        </p:spPr>
      </p:pic>
      <p:sp>
        <p:nvSpPr>
          <p:cNvPr id="105" name="Text Placeholder 21">
            <a:extLst>
              <a:ext uri="{FF2B5EF4-FFF2-40B4-BE49-F238E27FC236}">
                <a16:creationId xmlns:a16="http://schemas.microsoft.com/office/drawing/2014/main" id="{2C05AE68-F4B7-4EEF-9218-28D7F80A74D0}"/>
              </a:ext>
            </a:extLst>
          </p:cNvPr>
          <p:cNvSpPr txBox="1">
            <a:spLocks/>
          </p:cNvSpPr>
          <p:nvPr/>
        </p:nvSpPr>
        <p:spPr>
          <a:xfrm>
            <a:off x="463392" y="873845"/>
            <a:ext cx="11646615" cy="458034"/>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spc="-50" dirty="0">
                <a:ln w="3175">
                  <a:noFill/>
                </a:ln>
                <a:solidFill>
                  <a:schemeClr val="tx1">
                    <a:lumMod val="75000"/>
                    <a:lumOff val="25000"/>
                  </a:schemeClr>
                </a:solidFill>
                <a:latin typeface="+mj-lt"/>
                <a:ea typeface="+mn-ea"/>
                <a:cs typeface="Segoe UI" pitchFamily="34" charset="0"/>
              </a:rPr>
              <a:t>Build and deploy containers and microservices on Windows and Linux, at any scale, on any cloud</a:t>
            </a:r>
          </a:p>
        </p:txBody>
      </p:sp>
      <p:pic>
        <p:nvPicPr>
          <p:cNvPr id="2" name="Audio 1">
            <a:hlinkClick r:id="" action="ppaction://media"/>
            <a:extLst>
              <a:ext uri="{FF2B5EF4-FFF2-40B4-BE49-F238E27FC236}">
                <a16:creationId xmlns:a16="http://schemas.microsoft.com/office/drawing/2014/main" id="{72276CA5-4C41-4E0A-974C-610975A602F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127730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864">
        <p159:morph option="byObject"/>
      </p:transition>
    </mc:Choice>
    <mc:Fallback>
      <p:transition spd="slow" advTm="148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heel(1)">
                                      <p:cBhvr>
                                        <p:cTn id="11" dur="3000"/>
                                        <p:tgtEl>
                                          <p:spTgt spid="23"/>
                                        </p:tgtEl>
                                      </p:cBhvr>
                                    </p:animEffect>
                                  </p:childTnLst>
                                </p:cTn>
                              </p:par>
                              <p:par>
                                <p:cTn id="12" presetID="42" presetClass="exit" presetSubtype="0" fill="hold" grpId="0" nodeType="withEffect">
                                  <p:stCondLst>
                                    <p:cond delay="0"/>
                                  </p:stCondLst>
                                  <p:childTnLst>
                                    <p:animEffect transition="out" filter="fade">
                                      <p:cBhvr>
                                        <p:cTn id="13" dur="500"/>
                                        <p:tgtEl>
                                          <p:spTgt spid="8"/>
                                        </p:tgtEl>
                                      </p:cBhvr>
                                    </p:animEffect>
                                    <p:anim calcmode="lin" valueType="num">
                                      <p:cBhvr>
                                        <p:cTn id="14" dur="500"/>
                                        <p:tgtEl>
                                          <p:spTgt spid="8"/>
                                        </p:tgtEl>
                                        <p:attrNameLst>
                                          <p:attrName>ppt_x</p:attrName>
                                        </p:attrNameLst>
                                      </p:cBhvr>
                                      <p:tavLst>
                                        <p:tav tm="0">
                                          <p:val>
                                            <p:strVal val="ppt_x"/>
                                          </p:val>
                                        </p:tav>
                                        <p:tav tm="100000">
                                          <p:val>
                                            <p:strVal val="ppt_x"/>
                                          </p:val>
                                        </p:tav>
                                      </p:tavLst>
                                    </p:anim>
                                    <p:anim calcmode="lin" valueType="num">
                                      <p:cBhvr>
                                        <p:cTn id="15" dur="500"/>
                                        <p:tgtEl>
                                          <p:spTgt spid="8"/>
                                        </p:tgtEl>
                                        <p:attrNameLst>
                                          <p:attrName>ppt_y</p:attrName>
                                        </p:attrNameLst>
                                      </p:cBhvr>
                                      <p:tavLst>
                                        <p:tav tm="0">
                                          <p:val>
                                            <p:strVal val="ppt_y"/>
                                          </p:val>
                                        </p:tav>
                                        <p:tav tm="100000">
                                          <p:val>
                                            <p:strVal val="ppt_y+.1"/>
                                          </p:val>
                                        </p:tav>
                                      </p:tavLst>
                                    </p:anim>
                                    <p:set>
                                      <p:cBhvr>
                                        <p:cTn id="16" dur="1" fill="hold">
                                          <p:stCondLst>
                                            <p:cond delay="499"/>
                                          </p:stCondLst>
                                        </p:cTn>
                                        <p:tgtEl>
                                          <p:spTgt spid="8"/>
                                        </p:tgtEl>
                                        <p:attrNameLst>
                                          <p:attrName>style.visibility</p:attrName>
                                        </p:attrNameLst>
                                      </p:cBhvr>
                                      <p:to>
                                        <p:strVal val="hidden"/>
                                      </p:to>
                                    </p:set>
                                  </p:childTnLst>
                                </p:cTn>
                              </p:par>
                              <p:par>
                                <p:cTn id="17" presetID="42" presetClass="exit" presetSubtype="0" fill="hold" grpId="0" nodeType="withEffect">
                                  <p:stCondLst>
                                    <p:cond delay="250"/>
                                  </p:stCondLst>
                                  <p:childTnLst>
                                    <p:animEffect transition="out" filter="fade">
                                      <p:cBhvr>
                                        <p:cTn id="18" dur="500"/>
                                        <p:tgtEl>
                                          <p:spTgt spid="5"/>
                                        </p:tgtEl>
                                      </p:cBhvr>
                                    </p:animEffect>
                                    <p:anim calcmode="lin" valueType="num">
                                      <p:cBhvr>
                                        <p:cTn id="19" dur="500"/>
                                        <p:tgtEl>
                                          <p:spTgt spid="5"/>
                                        </p:tgtEl>
                                        <p:attrNameLst>
                                          <p:attrName>ppt_x</p:attrName>
                                        </p:attrNameLst>
                                      </p:cBhvr>
                                      <p:tavLst>
                                        <p:tav tm="0">
                                          <p:val>
                                            <p:strVal val="ppt_x"/>
                                          </p:val>
                                        </p:tav>
                                        <p:tav tm="100000">
                                          <p:val>
                                            <p:strVal val="ppt_x"/>
                                          </p:val>
                                        </p:tav>
                                      </p:tavLst>
                                    </p:anim>
                                    <p:anim calcmode="lin" valueType="num">
                                      <p:cBhvr>
                                        <p:cTn id="20" dur="500"/>
                                        <p:tgtEl>
                                          <p:spTgt spid="5"/>
                                        </p:tgtEl>
                                        <p:attrNameLst>
                                          <p:attrName>ppt_y</p:attrName>
                                        </p:attrNameLst>
                                      </p:cBhvr>
                                      <p:tavLst>
                                        <p:tav tm="0">
                                          <p:val>
                                            <p:strVal val="ppt_y"/>
                                          </p:val>
                                        </p:tav>
                                        <p:tav tm="100000">
                                          <p:val>
                                            <p:strVal val="ppt_y+.1"/>
                                          </p:val>
                                        </p:tav>
                                      </p:tavLst>
                                    </p:anim>
                                    <p:set>
                                      <p:cBhvr>
                                        <p:cTn id="21" dur="1" fill="hold">
                                          <p:stCondLst>
                                            <p:cond delay="499"/>
                                          </p:stCondLst>
                                        </p:cTn>
                                        <p:tgtEl>
                                          <p:spTgt spid="5"/>
                                        </p:tgtEl>
                                        <p:attrNameLst>
                                          <p:attrName>style.visibility</p:attrName>
                                        </p:attrNameLst>
                                      </p:cBhvr>
                                      <p:to>
                                        <p:strVal val="hidden"/>
                                      </p:to>
                                    </p:set>
                                  </p:childTnLst>
                                </p:cTn>
                              </p:par>
                              <p:par>
                                <p:cTn id="22" presetID="42" presetClass="exit" presetSubtype="0" fill="hold" grpId="0" nodeType="withEffect">
                                  <p:stCondLst>
                                    <p:cond delay="500"/>
                                  </p:stCondLst>
                                  <p:childTnLst>
                                    <p:animEffect transition="out" filter="fade">
                                      <p:cBhvr>
                                        <p:cTn id="23" dur="500"/>
                                        <p:tgtEl>
                                          <p:spTgt spid="6"/>
                                        </p:tgtEl>
                                      </p:cBhvr>
                                    </p:animEffect>
                                    <p:anim calcmode="lin" valueType="num">
                                      <p:cBhvr>
                                        <p:cTn id="24" dur="500"/>
                                        <p:tgtEl>
                                          <p:spTgt spid="6"/>
                                        </p:tgtEl>
                                        <p:attrNameLst>
                                          <p:attrName>ppt_x</p:attrName>
                                        </p:attrNameLst>
                                      </p:cBhvr>
                                      <p:tavLst>
                                        <p:tav tm="0">
                                          <p:val>
                                            <p:strVal val="ppt_x"/>
                                          </p:val>
                                        </p:tav>
                                        <p:tav tm="100000">
                                          <p:val>
                                            <p:strVal val="ppt_x"/>
                                          </p:val>
                                        </p:tav>
                                      </p:tavLst>
                                    </p:anim>
                                    <p:anim calcmode="lin" valueType="num">
                                      <p:cBhvr>
                                        <p:cTn id="25" dur="500"/>
                                        <p:tgtEl>
                                          <p:spTgt spid="6"/>
                                        </p:tgtEl>
                                        <p:attrNameLst>
                                          <p:attrName>ppt_y</p:attrName>
                                        </p:attrNameLst>
                                      </p:cBhvr>
                                      <p:tavLst>
                                        <p:tav tm="0">
                                          <p:val>
                                            <p:strVal val="ppt_y"/>
                                          </p:val>
                                        </p:tav>
                                        <p:tav tm="100000">
                                          <p:val>
                                            <p:strVal val="ppt_y+.1"/>
                                          </p:val>
                                        </p:tav>
                                      </p:tavLst>
                                    </p:anim>
                                    <p:set>
                                      <p:cBhvr>
                                        <p:cTn id="26" dur="1" fill="hold">
                                          <p:stCondLst>
                                            <p:cond delay="499"/>
                                          </p:stCondLst>
                                        </p:cTn>
                                        <p:tgtEl>
                                          <p:spTgt spid="6"/>
                                        </p:tgtEl>
                                        <p:attrNameLst>
                                          <p:attrName>style.visibility</p:attrName>
                                        </p:attrNameLst>
                                      </p:cBhvr>
                                      <p:to>
                                        <p:strVal val="hidden"/>
                                      </p:to>
                                    </p:set>
                                  </p:childTnLst>
                                </p:cTn>
                              </p:par>
                              <p:par>
                                <p:cTn id="27" presetID="42" presetClass="exit" presetSubtype="0" fill="hold" grpId="0" nodeType="withEffect">
                                  <p:stCondLst>
                                    <p:cond delay="750"/>
                                  </p:stCondLst>
                                  <p:childTnLst>
                                    <p:animEffect transition="out" filter="fade">
                                      <p:cBhvr>
                                        <p:cTn id="28" dur="500"/>
                                        <p:tgtEl>
                                          <p:spTgt spid="9"/>
                                        </p:tgtEl>
                                      </p:cBhvr>
                                    </p:animEffect>
                                    <p:anim calcmode="lin" valueType="num">
                                      <p:cBhvr>
                                        <p:cTn id="29" dur="500"/>
                                        <p:tgtEl>
                                          <p:spTgt spid="9"/>
                                        </p:tgtEl>
                                        <p:attrNameLst>
                                          <p:attrName>ppt_x</p:attrName>
                                        </p:attrNameLst>
                                      </p:cBhvr>
                                      <p:tavLst>
                                        <p:tav tm="0">
                                          <p:val>
                                            <p:strVal val="ppt_x"/>
                                          </p:val>
                                        </p:tav>
                                        <p:tav tm="100000">
                                          <p:val>
                                            <p:strVal val="ppt_x"/>
                                          </p:val>
                                        </p:tav>
                                      </p:tavLst>
                                    </p:anim>
                                    <p:anim calcmode="lin" valueType="num">
                                      <p:cBhvr>
                                        <p:cTn id="30" dur="500"/>
                                        <p:tgtEl>
                                          <p:spTgt spid="9"/>
                                        </p:tgtEl>
                                        <p:attrNameLst>
                                          <p:attrName>ppt_y</p:attrName>
                                        </p:attrNameLst>
                                      </p:cBhvr>
                                      <p:tavLst>
                                        <p:tav tm="0">
                                          <p:val>
                                            <p:strVal val="ppt_y"/>
                                          </p:val>
                                        </p:tav>
                                        <p:tav tm="100000">
                                          <p:val>
                                            <p:strVal val="ppt_y+.1"/>
                                          </p:val>
                                        </p:tav>
                                      </p:tavLst>
                                    </p:anim>
                                    <p:set>
                                      <p:cBhvr>
                                        <p:cTn id="31" dur="1" fill="hold">
                                          <p:stCondLst>
                                            <p:cond delay="499"/>
                                          </p:stCondLst>
                                        </p:cTn>
                                        <p:tgtEl>
                                          <p:spTgt spid="9"/>
                                        </p:tgtEl>
                                        <p:attrNameLst>
                                          <p:attrName>style.visibility</p:attrName>
                                        </p:attrNameLst>
                                      </p:cBhvr>
                                      <p:to>
                                        <p:strVal val="hidden"/>
                                      </p:to>
                                    </p:set>
                                  </p:childTnLst>
                                </p:cTn>
                              </p:par>
                              <p:par>
                                <p:cTn id="32" presetID="42" presetClass="exit" presetSubtype="0" fill="hold" grpId="0" nodeType="withEffect">
                                  <p:stCondLst>
                                    <p:cond delay="1000"/>
                                  </p:stCondLst>
                                  <p:childTnLst>
                                    <p:animEffect transition="out" filter="fade">
                                      <p:cBhvr>
                                        <p:cTn id="33" dur="500"/>
                                        <p:tgtEl>
                                          <p:spTgt spid="10"/>
                                        </p:tgtEl>
                                      </p:cBhvr>
                                    </p:animEffect>
                                    <p:anim calcmode="lin" valueType="num">
                                      <p:cBhvr>
                                        <p:cTn id="34" dur="500"/>
                                        <p:tgtEl>
                                          <p:spTgt spid="10"/>
                                        </p:tgtEl>
                                        <p:attrNameLst>
                                          <p:attrName>ppt_x</p:attrName>
                                        </p:attrNameLst>
                                      </p:cBhvr>
                                      <p:tavLst>
                                        <p:tav tm="0">
                                          <p:val>
                                            <p:strVal val="ppt_x"/>
                                          </p:val>
                                        </p:tav>
                                        <p:tav tm="100000">
                                          <p:val>
                                            <p:strVal val="ppt_x"/>
                                          </p:val>
                                        </p:tav>
                                      </p:tavLst>
                                    </p:anim>
                                    <p:anim calcmode="lin" valueType="num">
                                      <p:cBhvr>
                                        <p:cTn id="35" dur="500"/>
                                        <p:tgtEl>
                                          <p:spTgt spid="10"/>
                                        </p:tgtEl>
                                        <p:attrNameLst>
                                          <p:attrName>ppt_y</p:attrName>
                                        </p:attrNameLst>
                                      </p:cBhvr>
                                      <p:tavLst>
                                        <p:tav tm="0">
                                          <p:val>
                                            <p:strVal val="ppt_y"/>
                                          </p:val>
                                        </p:tav>
                                        <p:tav tm="100000">
                                          <p:val>
                                            <p:strVal val="ppt_y+.1"/>
                                          </p:val>
                                        </p:tav>
                                      </p:tavLst>
                                    </p:anim>
                                    <p:set>
                                      <p:cBhvr>
                                        <p:cTn id="36" dur="1" fill="hold">
                                          <p:stCondLst>
                                            <p:cond delay="499"/>
                                          </p:stCondLst>
                                        </p:cTn>
                                        <p:tgtEl>
                                          <p:spTgt spid="10"/>
                                        </p:tgtEl>
                                        <p:attrNameLst>
                                          <p:attrName>style.visibility</p:attrName>
                                        </p:attrNameLst>
                                      </p:cBhvr>
                                      <p:to>
                                        <p:strVal val="hidden"/>
                                      </p:to>
                                    </p:set>
                                  </p:childTnLst>
                                </p:cTn>
                              </p:par>
                              <p:par>
                                <p:cTn id="37" presetID="42" presetClass="exit" presetSubtype="0" fill="hold" grpId="0" nodeType="withEffect">
                                  <p:stCondLst>
                                    <p:cond delay="1250"/>
                                  </p:stCondLst>
                                  <p:childTnLst>
                                    <p:animEffect transition="out" filter="fade">
                                      <p:cBhvr>
                                        <p:cTn id="38" dur="500"/>
                                        <p:tgtEl>
                                          <p:spTgt spid="7"/>
                                        </p:tgtEl>
                                      </p:cBhvr>
                                    </p:animEffect>
                                    <p:anim calcmode="lin" valueType="num">
                                      <p:cBhvr>
                                        <p:cTn id="39" dur="500"/>
                                        <p:tgtEl>
                                          <p:spTgt spid="7"/>
                                        </p:tgtEl>
                                        <p:attrNameLst>
                                          <p:attrName>ppt_x</p:attrName>
                                        </p:attrNameLst>
                                      </p:cBhvr>
                                      <p:tavLst>
                                        <p:tav tm="0">
                                          <p:val>
                                            <p:strVal val="ppt_x"/>
                                          </p:val>
                                        </p:tav>
                                        <p:tav tm="100000">
                                          <p:val>
                                            <p:strVal val="ppt_x"/>
                                          </p:val>
                                        </p:tav>
                                      </p:tavLst>
                                    </p:anim>
                                    <p:anim calcmode="lin" valueType="num">
                                      <p:cBhvr>
                                        <p:cTn id="40" dur="500"/>
                                        <p:tgtEl>
                                          <p:spTgt spid="7"/>
                                        </p:tgtEl>
                                        <p:attrNameLst>
                                          <p:attrName>ppt_y</p:attrName>
                                        </p:attrNameLst>
                                      </p:cBhvr>
                                      <p:tavLst>
                                        <p:tav tm="0">
                                          <p:val>
                                            <p:strVal val="ppt_y"/>
                                          </p:val>
                                        </p:tav>
                                        <p:tav tm="100000">
                                          <p:val>
                                            <p:strVal val="ppt_y+.1"/>
                                          </p:val>
                                        </p:tav>
                                      </p:tavLst>
                                    </p:anim>
                                    <p:set>
                                      <p:cBhvr>
                                        <p:cTn id="41" dur="1" fill="hold">
                                          <p:stCondLst>
                                            <p:cond delay="499"/>
                                          </p:stCondLst>
                                        </p:cTn>
                                        <p:tgtEl>
                                          <p:spTgt spid="7"/>
                                        </p:tgtEl>
                                        <p:attrNameLst>
                                          <p:attrName>style.visibility</p:attrName>
                                        </p:attrNameLst>
                                      </p:cBhvr>
                                      <p:to>
                                        <p:strVal val="hidden"/>
                                      </p:to>
                                    </p:set>
                                  </p:childTnLst>
                                </p:cTn>
                              </p:par>
                              <p:par>
                                <p:cTn id="42" presetID="42" presetClass="exit" presetSubtype="0" fill="hold" grpId="0" nodeType="withEffect">
                                  <p:stCondLst>
                                    <p:cond delay="1500"/>
                                  </p:stCondLst>
                                  <p:childTnLst>
                                    <p:animEffect transition="out" filter="fade">
                                      <p:cBhvr>
                                        <p:cTn id="43" dur="500"/>
                                        <p:tgtEl>
                                          <p:spTgt spid="11"/>
                                        </p:tgtEl>
                                      </p:cBhvr>
                                    </p:animEffect>
                                    <p:anim calcmode="lin" valueType="num">
                                      <p:cBhvr>
                                        <p:cTn id="44" dur="500"/>
                                        <p:tgtEl>
                                          <p:spTgt spid="11"/>
                                        </p:tgtEl>
                                        <p:attrNameLst>
                                          <p:attrName>ppt_x</p:attrName>
                                        </p:attrNameLst>
                                      </p:cBhvr>
                                      <p:tavLst>
                                        <p:tav tm="0">
                                          <p:val>
                                            <p:strVal val="ppt_x"/>
                                          </p:val>
                                        </p:tav>
                                        <p:tav tm="100000">
                                          <p:val>
                                            <p:strVal val="ppt_x"/>
                                          </p:val>
                                        </p:tav>
                                      </p:tavLst>
                                    </p:anim>
                                    <p:anim calcmode="lin" valueType="num">
                                      <p:cBhvr>
                                        <p:cTn id="45" dur="500"/>
                                        <p:tgtEl>
                                          <p:spTgt spid="11"/>
                                        </p:tgtEl>
                                        <p:attrNameLst>
                                          <p:attrName>ppt_y</p:attrName>
                                        </p:attrNameLst>
                                      </p:cBhvr>
                                      <p:tavLst>
                                        <p:tav tm="0">
                                          <p:val>
                                            <p:strVal val="ppt_y"/>
                                          </p:val>
                                        </p:tav>
                                        <p:tav tm="100000">
                                          <p:val>
                                            <p:strVal val="ppt_y+.1"/>
                                          </p:val>
                                        </p:tav>
                                      </p:tavLst>
                                    </p:anim>
                                    <p:set>
                                      <p:cBhvr>
                                        <p:cTn id="46" dur="1" fill="hold">
                                          <p:stCondLst>
                                            <p:cond delay="499"/>
                                          </p:stCondLst>
                                        </p:cTn>
                                        <p:tgtEl>
                                          <p:spTgt spid="11"/>
                                        </p:tgtEl>
                                        <p:attrNameLst>
                                          <p:attrName>style.visibility</p:attrName>
                                        </p:attrNameLst>
                                      </p:cBhvr>
                                      <p:to>
                                        <p:strVal val="hidden"/>
                                      </p:to>
                                    </p:set>
                                  </p:childTnLst>
                                </p:cTn>
                              </p:par>
                              <p:par>
                                <p:cTn id="47" presetID="42" presetClass="exit" presetSubtype="0" fill="hold" nodeType="withEffect">
                                  <p:stCondLst>
                                    <p:cond delay="1750"/>
                                  </p:stCondLst>
                                  <p:childTnLst>
                                    <p:animEffect transition="out" filter="fade">
                                      <p:cBhvr>
                                        <p:cTn id="48" dur="500"/>
                                        <p:tgtEl>
                                          <p:spTgt spid="3"/>
                                        </p:tgtEl>
                                      </p:cBhvr>
                                    </p:animEffect>
                                    <p:anim calcmode="lin" valueType="num">
                                      <p:cBhvr>
                                        <p:cTn id="49" dur="500"/>
                                        <p:tgtEl>
                                          <p:spTgt spid="3"/>
                                        </p:tgtEl>
                                        <p:attrNameLst>
                                          <p:attrName>ppt_x</p:attrName>
                                        </p:attrNameLst>
                                      </p:cBhvr>
                                      <p:tavLst>
                                        <p:tav tm="0">
                                          <p:val>
                                            <p:strVal val="ppt_x"/>
                                          </p:val>
                                        </p:tav>
                                        <p:tav tm="100000">
                                          <p:val>
                                            <p:strVal val="ppt_x"/>
                                          </p:val>
                                        </p:tav>
                                      </p:tavLst>
                                    </p:anim>
                                    <p:anim calcmode="lin" valueType="num">
                                      <p:cBhvr>
                                        <p:cTn id="50" dur="500"/>
                                        <p:tgtEl>
                                          <p:spTgt spid="3"/>
                                        </p:tgtEl>
                                        <p:attrNameLst>
                                          <p:attrName>ppt_y</p:attrName>
                                        </p:attrNameLst>
                                      </p:cBhvr>
                                      <p:tavLst>
                                        <p:tav tm="0">
                                          <p:val>
                                            <p:strVal val="ppt_y"/>
                                          </p:val>
                                        </p:tav>
                                        <p:tav tm="100000">
                                          <p:val>
                                            <p:strVal val="ppt_y+.1"/>
                                          </p:val>
                                        </p:tav>
                                      </p:tavLst>
                                    </p:anim>
                                    <p:set>
                                      <p:cBhvr>
                                        <p:cTn id="51" dur="1" fill="hold">
                                          <p:stCondLst>
                                            <p:cond delay="499"/>
                                          </p:stCondLst>
                                        </p:cTn>
                                        <p:tgtEl>
                                          <p:spTgt spid="3"/>
                                        </p:tgtEl>
                                        <p:attrNameLst>
                                          <p:attrName>style.visibility</p:attrName>
                                        </p:attrNameLst>
                                      </p:cBhvr>
                                      <p:to>
                                        <p:strVal val="hidden"/>
                                      </p:to>
                                    </p:set>
                                  </p:childTnLst>
                                </p:cTn>
                              </p:par>
                              <p:par>
                                <p:cTn id="52" presetID="22" presetClass="entr" presetSubtype="2" fill="hold" grpId="0" nodeType="withEffect">
                                  <p:stCondLst>
                                    <p:cond delay="1000"/>
                                  </p:stCondLst>
                                  <p:childTnLst>
                                    <p:set>
                                      <p:cBhvr>
                                        <p:cTn id="53" dur="1" fill="hold">
                                          <p:stCondLst>
                                            <p:cond delay="0"/>
                                          </p:stCondLst>
                                        </p:cTn>
                                        <p:tgtEl>
                                          <p:spTgt spid="106"/>
                                        </p:tgtEl>
                                        <p:attrNameLst>
                                          <p:attrName>style.visibility</p:attrName>
                                        </p:attrNameLst>
                                      </p:cBhvr>
                                      <p:to>
                                        <p:strVal val="visible"/>
                                      </p:to>
                                    </p:set>
                                    <p:animEffect transition="in" filter="wipe(right)">
                                      <p:cBhvr>
                                        <p:cTn id="54" dur="1250"/>
                                        <p:tgtEl>
                                          <p:spTgt spid="106"/>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127"/>
                                        </p:tgtEl>
                                        <p:attrNameLst>
                                          <p:attrName>style.visibility</p:attrName>
                                        </p:attrNameLst>
                                      </p:cBhvr>
                                      <p:to>
                                        <p:strVal val="visible"/>
                                      </p:to>
                                    </p:set>
                                    <p:animEffect transition="in" filter="fade">
                                      <p:cBhvr>
                                        <p:cTn id="57" dur="150"/>
                                        <p:tgtEl>
                                          <p:spTgt spid="127"/>
                                        </p:tgtEl>
                                      </p:cBhvr>
                                    </p:animEffect>
                                  </p:childTnLst>
                                </p:cTn>
                              </p:par>
                              <p:par>
                                <p:cTn id="58" presetID="10" presetClass="entr" presetSubtype="0" fill="hold" grpId="0" nodeType="withEffect">
                                  <p:stCondLst>
                                    <p:cond delay="115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150"/>
                                        <p:tgtEl>
                                          <p:spTgt spid="126"/>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150"/>
                                        <p:tgtEl>
                                          <p:spTgt spid="125"/>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123"/>
                                        </p:tgtEl>
                                        <p:attrNameLst>
                                          <p:attrName>style.visibility</p:attrName>
                                        </p:attrNameLst>
                                      </p:cBhvr>
                                      <p:to>
                                        <p:strVal val="visible"/>
                                      </p:to>
                                    </p:set>
                                    <p:animEffect transition="in" filter="fade">
                                      <p:cBhvr>
                                        <p:cTn id="66" dur="150"/>
                                        <p:tgtEl>
                                          <p:spTgt spid="123"/>
                                        </p:tgtEl>
                                      </p:cBhvr>
                                    </p:animEffect>
                                  </p:childTnLst>
                                </p:cTn>
                              </p:par>
                              <p:par>
                                <p:cTn id="67" presetID="10" presetClass="entr" presetSubtype="0" fill="hold" grpId="0" nodeType="withEffect">
                                  <p:stCondLst>
                                    <p:cond delay="1750"/>
                                  </p:stCondLst>
                                  <p:childTnLst>
                                    <p:set>
                                      <p:cBhvr>
                                        <p:cTn id="68" dur="1" fill="hold">
                                          <p:stCondLst>
                                            <p:cond delay="0"/>
                                          </p:stCondLst>
                                        </p:cTn>
                                        <p:tgtEl>
                                          <p:spTgt spid="122"/>
                                        </p:tgtEl>
                                        <p:attrNameLst>
                                          <p:attrName>style.visibility</p:attrName>
                                        </p:attrNameLst>
                                      </p:cBhvr>
                                      <p:to>
                                        <p:strVal val="visible"/>
                                      </p:to>
                                    </p:set>
                                    <p:animEffect transition="in" filter="fade">
                                      <p:cBhvr>
                                        <p:cTn id="69" dur="150"/>
                                        <p:tgtEl>
                                          <p:spTgt spid="122"/>
                                        </p:tgtEl>
                                      </p:cBhvr>
                                    </p:animEffect>
                                  </p:childTnLst>
                                </p:cTn>
                              </p:par>
                              <p:par>
                                <p:cTn id="70" presetID="10" presetClass="entr" presetSubtype="0" fill="hold" grpId="0" nodeType="withEffect">
                                  <p:stCondLst>
                                    <p:cond delay="190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150"/>
                                        <p:tgtEl>
                                          <p:spTgt spid="121"/>
                                        </p:tgtEl>
                                      </p:cBhvr>
                                    </p:animEffect>
                                  </p:childTnLst>
                                </p:cTn>
                              </p:par>
                              <p:par>
                                <p:cTn id="73" presetID="10" presetClass="entr" presetSubtype="0" fill="hold" grpId="0" nodeType="withEffect">
                                  <p:stCondLst>
                                    <p:cond delay="205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150"/>
                                        <p:tgtEl>
                                          <p:spTgt spid="118"/>
                                        </p:tgtEl>
                                      </p:cBhvr>
                                    </p:animEffect>
                                  </p:childTnLst>
                                </p:cTn>
                              </p:par>
                              <p:par>
                                <p:cTn id="76" presetID="22" presetClass="entr" presetSubtype="8" fill="hold" grpId="0" nodeType="withEffect">
                                  <p:stCondLst>
                                    <p:cond delay="2250"/>
                                  </p:stCondLst>
                                  <p:childTnLst>
                                    <p:set>
                                      <p:cBhvr>
                                        <p:cTn id="77" dur="1" fill="hold">
                                          <p:stCondLst>
                                            <p:cond delay="0"/>
                                          </p:stCondLst>
                                        </p:cTn>
                                        <p:tgtEl>
                                          <p:spTgt spid="178"/>
                                        </p:tgtEl>
                                        <p:attrNameLst>
                                          <p:attrName>style.visibility</p:attrName>
                                        </p:attrNameLst>
                                      </p:cBhvr>
                                      <p:to>
                                        <p:strVal val="visible"/>
                                      </p:to>
                                    </p:set>
                                    <p:animEffect transition="in" filter="wipe(left)">
                                      <p:cBhvr>
                                        <p:cTn id="78" dur="1000"/>
                                        <p:tgtEl>
                                          <p:spTgt spid="178"/>
                                        </p:tgtEl>
                                      </p:cBhvr>
                                    </p:animEffect>
                                  </p:childTnLst>
                                </p:cTn>
                              </p:par>
                              <p:par>
                                <p:cTn id="79" presetID="10" presetClass="entr" presetSubtype="0" fill="hold" nodeType="withEffect">
                                  <p:stCondLst>
                                    <p:cond delay="2500"/>
                                  </p:stCondLst>
                                  <p:childTnLst>
                                    <p:set>
                                      <p:cBhvr>
                                        <p:cTn id="80" dur="1" fill="hold">
                                          <p:stCondLst>
                                            <p:cond delay="0"/>
                                          </p:stCondLst>
                                        </p:cTn>
                                        <p:tgtEl>
                                          <p:spTgt spid="155"/>
                                        </p:tgtEl>
                                        <p:attrNameLst>
                                          <p:attrName>style.visibility</p:attrName>
                                        </p:attrNameLst>
                                      </p:cBhvr>
                                      <p:to>
                                        <p:strVal val="visible"/>
                                      </p:to>
                                    </p:set>
                                    <p:animEffect transition="in" filter="fade">
                                      <p:cBhvr>
                                        <p:cTn id="81" dur="500"/>
                                        <p:tgtEl>
                                          <p:spTgt spid="155"/>
                                        </p:tgtEl>
                                      </p:cBhvr>
                                    </p:animEffect>
                                  </p:childTnLst>
                                </p:cTn>
                              </p:par>
                              <p:par>
                                <p:cTn id="82" presetID="10" presetClass="entr" presetSubtype="0" fill="hold" grpId="0" nodeType="withEffect">
                                  <p:stCondLst>
                                    <p:cond delay="2500"/>
                                  </p:stCondLst>
                                  <p:childTnLst>
                                    <p:set>
                                      <p:cBhvr>
                                        <p:cTn id="83" dur="1" fill="hold">
                                          <p:stCondLst>
                                            <p:cond delay="0"/>
                                          </p:stCondLst>
                                        </p:cTn>
                                        <p:tgtEl>
                                          <p:spTgt spid="157"/>
                                        </p:tgtEl>
                                        <p:attrNameLst>
                                          <p:attrName>style.visibility</p:attrName>
                                        </p:attrNameLst>
                                      </p:cBhvr>
                                      <p:to>
                                        <p:strVal val="visible"/>
                                      </p:to>
                                    </p:set>
                                    <p:animEffect transition="in" filter="fade">
                                      <p:cBhvr>
                                        <p:cTn id="84" dur="500"/>
                                        <p:tgtEl>
                                          <p:spTgt spid="157"/>
                                        </p:tgtEl>
                                      </p:cBhvr>
                                    </p:animEffect>
                                  </p:childTnLst>
                                </p:cTn>
                              </p:par>
                              <p:par>
                                <p:cTn id="85" presetID="10" presetClass="entr" presetSubtype="0" fill="hold" grpId="0" nodeType="withEffect">
                                  <p:stCondLst>
                                    <p:cond delay="2750"/>
                                  </p:stCondLst>
                                  <p:childTnLst>
                                    <p:set>
                                      <p:cBhvr>
                                        <p:cTn id="86" dur="1" fill="hold">
                                          <p:stCondLst>
                                            <p:cond delay="0"/>
                                          </p:stCondLst>
                                        </p:cTn>
                                        <p:tgtEl>
                                          <p:spTgt spid="164"/>
                                        </p:tgtEl>
                                        <p:attrNameLst>
                                          <p:attrName>style.visibility</p:attrName>
                                        </p:attrNameLst>
                                      </p:cBhvr>
                                      <p:to>
                                        <p:strVal val="visible"/>
                                      </p:to>
                                    </p:set>
                                    <p:animEffect transition="in" filter="fade">
                                      <p:cBhvr>
                                        <p:cTn id="87" dur="500"/>
                                        <p:tgtEl>
                                          <p:spTgt spid="164"/>
                                        </p:tgtEl>
                                      </p:cBhvr>
                                    </p:animEffect>
                                  </p:childTnLst>
                                </p:cTn>
                              </p:par>
                              <p:par>
                                <p:cTn id="88" presetID="10" presetClass="entr" presetSubtype="0" fill="hold" nodeType="withEffect">
                                  <p:stCondLst>
                                    <p:cond delay="2750"/>
                                  </p:stCondLst>
                                  <p:childTnLst>
                                    <p:set>
                                      <p:cBhvr>
                                        <p:cTn id="89" dur="1" fill="hold">
                                          <p:stCondLst>
                                            <p:cond delay="0"/>
                                          </p:stCondLst>
                                        </p:cTn>
                                        <p:tgtEl>
                                          <p:spTgt spid="166"/>
                                        </p:tgtEl>
                                        <p:attrNameLst>
                                          <p:attrName>style.visibility</p:attrName>
                                        </p:attrNameLst>
                                      </p:cBhvr>
                                      <p:to>
                                        <p:strVal val="visible"/>
                                      </p:to>
                                    </p:set>
                                    <p:animEffect transition="in" filter="fade">
                                      <p:cBhvr>
                                        <p:cTn id="90" dur="500"/>
                                        <p:tgtEl>
                                          <p:spTgt spid="166"/>
                                        </p:tgtEl>
                                      </p:cBhvr>
                                    </p:animEffect>
                                  </p:childTnLst>
                                </p:cTn>
                              </p:par>
                              <p:par>
                                <p:cTn id="91" presetID="10" presetClass="entr" presetSubtype="0" fill="hold" grpId="0" nodeType="withEffect">
                                  <p:stCondLst>
                                    <p:cond delay="2750"/>
                                  </p:stCondLst>
                                  <p:childTnLst>
                                    <p:set>
                                      <p:cBhvr>
                                        <p:cTn id="92" dur="1" fill="hold">
                                          <p:stCondLst>
                                            <p:cond delay="0"/>
                                          </p:stCondLst>
                                        </p:cTn>
                                        <p:tgtEl>
                                          <p:spTgt spid="167"/>
                                        </p:tgtEl>
                                        <p:attrNameLst>
                                          <p:attrName>style.visibility</p:attrName>
                                        </p:attrNameLst>
                                      </p:cBhvr>
                                      <p:to>
                                        <p:strVal val="visible"/>
                                      </p:to>
                                    </p:set>
                                    <p:animEffect transition="in" filter="fade">
                                      <p:cBhvr>
                                        <p:cTn id="93" dur="500"/>
                                        <p:tgtEl>
                                          <p:spTgt spid="167"/>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171"/>
                                        </p:tgtEl>
                                        <p:attrNameLst>
                                          <p:attrName>style.visibility</p:attrName>
                                        </p:attrNameLst>
                                      </p:cBhvr>
                                      <p:to>
                                        <p:strVal val="visible"/>
                                      </p:to>
                                    </p:set>
                                    <p:animEffect transition="in" filter="fade">
                                      <p:cBhvr>
                                        <p:cTn id="96" dur="500"/>
                                        <p:tgtEl>
                                          <p:spTgt spid="171"/>
                                        </p:tgtEl>
                                      </p:cBhvr>
                                    </p:animEffect>
                                  </p:childTnLst>
                                </p:cTn>
                              </p:par>
                              <p:par>
                                <p:cTn id="97" presetID="10" presetClass="entr" presetSubtype="0" fill="hold" nodeType="withEffect">
                                  <p:stCondLst>
                                    <p:cond delay="3000"/>
                                  </p:stCondLst>
                                  <p:childTnLst>
                                    <p:set>
                                      <p:cBhvr>
                                        <p:cTn id="98" dur="1" fill="hold">
                                          <p:stCondLst>
                                            <p:cond delay="0"/>
                                          </p:stCondLst>
                                        </p:cTn>
                                        <p:tgtEl>
                                          <p:spTgt spid="169"/>
                                        </p:tgtEl>
                                        <p:attrNameLst>
                                          <p:attrName>style.visibility</p:attrName>
                                        </p:attrNameLst>
                                      </p:cBhvr>
                                      <p:to>
                                        <p:strVal val="visible"/>
                                      </p:to>
                                    </p:set>
                                    <p:animEffect transition="in" filter="fade">
                                      <p:cBhvr>
                                        <p:cTn id="9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0" fill="hold" display="0">
                  <p:stCondLst>
                    <p:cond delay="indefinite"/>
                  </p:stCondLst>
                  <p:endCondLst>
                    <p:cond evt="onStopAudio" delay="0">
                      <p:tgtEl>
                        <p:sldTgt/>
                      </p:tgtEl>
                    </p:cond>
                  </p:endCondLst>
                </p:cTn>
                <p:tgtEl>
                  <p:spTgt spid="2"/>
                </p:tgtEl>
              </p:cMediaNode>
            </p:audio>
          </p:childTnLst>
        </p:cTn>
      </p:par>
    </p:tnLst>
    <p:bldLst>
      <p:bldP spid="23" grpId="0" animBg="1"/>
      <p:bldP spid="5" grpId="0"/>
      <p:bldP spid="6" grpId="0"/>
      <p:bldP spid="7" grpId="0"/>
      <p:bldP spid="8" grpId="0"/>
      <p:bldP spid="9" grpId="0"/>
      <p:bldP spid="10" grpId="0"/>
      <p:bldP spid="11" grpId="0"/>
      <p:bldP spid="178" grpId="0" animBg="1"/>
      <p:bldP spid="157" grpId="0"/>
      <p:bldP spid="167" grpId="0" animBg="1"/>
      <p:bldP spid="164" grpId="0"/>
      <p:bldP spid="171" grpId="0"/>
      <p:bldP spid="106" grpId="0" animBg="1"/>
      <p:bldP spid="118" grpId="0"/>
      <p:bldP spid="121" grpId="0"/>
      <p:bldP spid="122" grpId="0"/>
      <p:bldP spid="123" grpId="0"/>
      <p:bldP spid="125" grpId="0"/>
      <p:bldP spid="126" grpId="0"/>
      <p:bldP spid="1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CFF3D83A-FCA4-4101-AAFB-A3BDCA1D3854}"/>
              </a:ext>
            </a:extLst>
          </p:cNvPr>
          <p:cNvGrpSpPr/>
          <p:nvPr/>
        </p:nvGrpSpPr>
        <p:grpSpPr>
          <a:xfrm>
            <a:off x="163466" y="3708403"/>
            <a:ext cx="11868183" cy="482631"/>
            <a:chOff x="166743" y="3220231"/>
            <a:chExt cx="12106163" cy="492309"/>
          </a:xfrm>
          <a:solidFill>
            <a:srgbClr val="DD590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848" y="3950528"/>
            <a:ext cx="12192000" cy="1422020"/>
          </a:xfrm>
          <a:prstGeom prst="rect">
            <a:avLst/>
          </a:pr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7893"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7429"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Dev &amp; Ops </a:t>
            </a:r>
            <a:br>
              <a:rPr lang="en-US" sz="1372"/>
            </a:br>
            <a:r>
              <a:rPr lang="en-US" sz="1372"/>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6965" y="4663516"/>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501"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6037" y="4663516"/>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Health &amp;</a:t>
            </a:r>
          </a:p>
          <a:p>
            <a:pPr lvl="0" algn="ctr">
              <a:lnSpc>
                <a:spcPct val="100000"/>
              </a:lnSpc>
              <a:defRPr/>
            </a:pPr>
            <a:r>
              <a:rPr lang="en-US" sz="1372"/>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573" y="4663516"/>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Always On Availability</a:t>
            </a:r>
          </a:p>
          <a:p>
            <a:pPr lvl="0" algn="ctr">
              <a:lnSpc>
                <a:spcPct val="100000"/>
              </a:lnSpc>
              <a:defRPr/>
            </a:pPr>
            <a:endParaRPr lang="en-US" sz="1372"/>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5339" y="4598521"/>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Auto</a:t>
            </a:r>
          </a:p>
          <a:p>
            <a:pPr lvl="0" algn="ctr">
              <a:lnSpc>
                <a:spcPct val="100000"/>
              </a:lnSpc>
              <a:defRPr/>
            </a:pPr>
            <a:r>
              <a:rPr lang="en-US" sz="1372"/>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2106" y="4165417"/>
            <a:ext cx="345015" cy="337533"/>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621" y="4147884"/>
            <a:ext cx="495611" cy="372572"/>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3074" y="4144953"/>
            <a:ext cx="421804" cy="42299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44" y="4107561"/>
            <a:ext cx="561720" cy="454535"/>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4031" y="4131348"/>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211" y="4138146"/>
            <a:ext cx="459411" cy="45582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8847" y="4099812"/>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259244"/>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Azure</a:t>
            </a: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242071"/>
            <a:ext cx="2624545" cy="37112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632" y="5666912"/>
            <a:ext cx="263975" cy="338085"/>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268481"/>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2945" y="5788343"/>
            <a:ext cx="411468" cy="192329"/>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242069"/>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3544" y="5703576"/>
            <a:ext cx="479454" cy="28072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1583" y="171129"/>
            <a:ext cx="11460137" cy="553998"/>
          </a:xfrm>
        </p:spPr>
        <p:txBody>
          <a:bodyPr>
            <a:normAutofit fontScale="90000"/>
          </a:bodyPr>
          <a:lstStyle/>
          <a:p>
            <a:r>
              <a:rPr lang="en-US" dirty="0">
                <a:solidFill>
                  <a:sysClr val="windowText" lastClr="000000"/>
                </a:solidFill>
                <a:ea typeface="Segoe UI" pitchFamily="34" charset="0"/>
              </a:rPr>
              <a:t>Service Fabric: cloud application platform </a:t>
            </a:r>
          </a:p>
        </p:txBody>
      </p:sp>
      <p:sp>
        <p:nvSpPr>
          <p:cNvPr id="147" name="Text Placeholder 21">
            <a:extLst>
              <a:ext uri="{FF2B5EF4-FFF2-40B4-BE49-F238E27FC236}">
                <a16:creationId xmlns:a16="http://schemas.microsoft.com/office/drawing/2014/main" id="{75CF3A8C-4214-4BE1-9709-E14E55BF2B64}"/>
              </a:ext>
            </a:extLst>
          </p:cNvPr>
          <p:cNvSpPr txBox="1">
            <a:spLocks/>
          </p:cNvSpPr>
          <p:nvPr/>
        </p:nvSpPr>
        <p:spPr>
          <a:xfrm>
            <a:off x="163466" y="804506"/>
            <a:ext cx="1200444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Build and deploy containers and microservices on Windows and Linux, at any scale, on any cloud</a:t>
            </a:r>
          </a:p>
        </p:txBody>
      </p:sp>
      <p:grpSp>
        <p:nvGrpSpPr>
          <p:cNvPr id="7" name="Group 6">
            <a:extLst>
              <a:ext uri="{FF2B5EF4-FFF2-40B4-BE49-F238E27FC236}">
                <a16:creationId xmlns:a16="http://schemas.microsoft.com/office/drawing/2014/main" id="{9FA2F913-6E6F-4085-88D1-26E385A6B75B}"/>
              </a:ext>
            </a:extLst>
          </p:cNvPr>
          <p:cNvGrpSpPr/>
          <p:nvPr/>
        </p:nvGrpSpPr>
        <p:grpSpPr>
          <a:xfrm>
            <a:off x="1434622" y="1448221"/>
            <a:ext cx="9563588" cy="723126"/>
            <a:chOff x="1434622" y="1448221"/>
            <a:chExt cx="9563588" cy="723126"/>
          </a:xfrm>
        </p:grpSpPr>
        <p:grpSp>
          <p:nvGrpSpPr>
            <p:cNvPr id="6" name="Group 5">
              <a:extLst>
                <a:ext uri="{FF2B5EF4-FFF2-40B4-BE49-F238E27FC236}">
                  <a16:creationId xmlns:a16="http://schemas.microsoft.com/office/drawing/2014/main" id="{BE447322-055C-4E55-87E1-EB67B41707E7}"/>
                </a:ext>
              </a:extLst>
            </p:cNvPr>
            <p:cNvGrpSpPr/>
            <p:nvPr/>
          </p:nvGrpSpPr>
          <p:grpSpPr>
            <a:xfrm>
              <a:off x="1434622" y="1495485"/>
              <a:ext cx="2004687" cy="675862"/>
              <a:chOff x="1434622" y="1495485"/>
              <a:chExt cx="2004687" cy="675862"/>
            </a:xfrm>
          </p:grpSpPr>
          <p:grpSp>
            <p:nvGrpSpPr>
              <p:cNvPr id="250" name="Group 249">
                <a:extLst>
                  <a:ext uri="{FF2B5EF4-FFF2-40B4-BE49-F238E27FC236}">
                    <a16:creationId xmlns:a16="http://schemas.microsoft.com/office/drawing/2014/main" id="{A76D7124-6EF8-4516-9595-C8CF04E6BF5D}"/>
                  </a:ext>
                </a:extLst>
              </p:cNvPr>
              <p:cNvGrpSpPr/>
              <p:nvPr/>
            </p:nvGrpSpPr>
            <p:grpSpPr>
              <a:xfrm>
                <a:off x="1434622" y="1495485"/>
                <a:ext cx="675862" cy="675862"/>
                <a:chOff x="2798573" y="1470990"/>
                <a:chExt cx="675862" cy="675862"/>
              </a:xfrm>
            </p:grpSpPr>
            <p:sp>
              <p:nvSpPr>
                <p:cNvPr id="251" name="Oval 250">
                  <a:extLst>
                    <a:ext uri="{FF2B5EF4-FFF2-40B4-BE49-F238E27FC236}">
                      <a16:creationId xmlns:a16="http://schemas.microsoft.com/office/drawing/2014/main" id="{F082D68B-6C2C-4D1E-801A-088F34DA9E2F}"/>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2" name="Freeform 124">
                  <a:extLst>
                    <a:ext uri="{FF2B5EF4-FFF2-40B4-BE49-F238E27FC236}">
                      <a16:creationId xmlns:a16="http://schemas.microsoft.com/office/drawing/2014/main" id="{F15FFB0E-2DB8-45A0-8161-0163F9174C39}"/>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Pro" pitchFamily="34" charset="0"/>
                    <a:ea typeface="+mn-ea"/>
                    <a:cs typeface="+mn-cs"/>
                  </a:endParaRPr>
                </a:p>
              </p:txBody>
            </p:sp>
          </p:grpSp>
          <p:sp>
            <p:nvSpPr>
              <p:cNvPr id="253" name="Rectangle 252">
                <a:extLst>
                  <a:ext uri="{FF2B5EF4-FFF2-40B4-BE49-F238E27FC236}">
                    <a16:creationId xmlns:a16="http://schemas.microsoft.com/office/drawing/2014/main" id="{C8330EFE-1106-4F0E-9F6A-966B6B380A80}"/>
                  </a:ext>
                </a:extLst>
              </p:cNvPr>
              <p:cNvSpPr/>
              <p:nvPr/>
            </p:nvSpPr>
            <p:spPr>
              <a:xfrm>
                <a:off x="2160476" y="1648750"/>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grpSp>
        <p:grpSp>
          <p:nvGrpSpPr>
            <p:cNvPr id="5" name="Group 4">
              <a:extLst>
                <a:ext uri="{FF2B5EF4-FFF2-40B4-BE49-F238E27FC236}">
                  <a16:creationId xmlns:a16="http://schemas.microsoft.com/office/drawing/2014/main" id="{DF0417AE-6AE2-4A9E-945F-BDF8E44F6BB0}"/>
                </a:ext>
              </a:extLst>
            </p:cNvPr>
            <p:cNvGrpSpPr/>
            <p:nvPr/>
          </p:nvGrpSpPr>
          <p:grpSpPr>
            <a:xfrm>
              <a:off x="8993523" y="1448221"/>
              <a:ext cx="2004687" cy="675862"/>
              <a:chOff x="8993523" y="1448221"/>
              <a:chExt cx="2004687" cy="675862"/>
            </a:xfrm>
          </p:grpSpPr>
          <p:sp>
            <p:nvSpPr>
              <p:cNvPr id="256" name="Rectangle 255">
                <a:extLst>
                  <a:ext uri="{FF2B5EF4-FFF2-40B4-BE49-F238E27FC236}">
                    <a16:creationId xmlns:a16="http://schemas.microsoft.com/office/drawing/2014/main" id="{5632E516-96C3-4B1E-B6FD-26E2F2F4A34A}"/>
                  </a:ext>
                </a:extLst>
              </p:cNvPr>
              <p:cNvSpPr/>
              <p:nvPr/>
            </p:nvSpPr>
            <p:spPr>
              <a:xfrm>
                <a:off x="9719377" y="160148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grpSp>
            <p:nvGrpSpPr>
              <p:cNvPr id="257" name="Group 256">
                <a:extLst>
                  <a:ext uri="{FF2B5EF4-FFF2-40B4-BE49-F238E27FC236}">
                    <a16:creationId xmlns:a16="http://schemas.microsoft.com/office/drawing/2014/main" id="{DEC2C4D3-47CB-4CC8-9B7D-1D3ECD74C4D4}"/>
                  </a:ext>
                </a:extLst>
              </p:cNvPr>
              <p:cNvGrpSpPr/>
              <p:nvPr/>
            </p:nvGrpSpPr>
            <p:grpSpPr>
              <a:xfrm>
                <a:off x="8993523" y="1448221"/>
                <a:ext cx="675862" cy="675862"/>
                <a:chOff x="6608573" y="1540840"/>
                <a:chExt cx="675862" cy="675862"/>
              </a:xfrm>
            </p:grpSpPr>
            <p:sp>
              <p:nvSpPr>
                <p:cNvPr id="258" name="Oval 257">
                  <a:extLst>
                    <a:ext uri="{FF2B5EF4-FFF2-40B4-BE49-F238E27FC236}">
                      <a16:creationId xmlns:a16="http://schemas.microsoft.com/office/drawing/2014/main" id="{387BD08D-B080-4694-A3E0-AD783D9A4B2A}"/>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9" name="Freeform 9">
                  <a:extLst>
                    <a:ext uri="{FF2B5EF4-FFF2-40B4-BE49-F238E27FC236}">
                      <a16:creationId xmlns:a16="http://schemas.microsoft.com/office/drawing/2014/main" id="{22961828-BEAC-41F8-BD93-97B937DA338B}"/>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2C34C42-CF61-46A5-9389-1E4DB5A1B097}"/>
                </a:ext>
              </a:extLst>
            </p:cNvPr>
            <p:cNvGrpSpPr/>
            <p:nvPr/>
          </p:nvGrpSpPr>
          <p:grpSpPr>
            <a:xfrm>
              <a:off x="5220846" y="1493991"/>
              <a:ext cx="2004687" cy="675862"/>
              <a:chOff x="5220846" y="1493991"/>
              <a:chExt cx="2004687" cy="675862"/>
            </a:xfrm>
          </p:grpSpPr>
          <p:sp>
            <p:nvSpPr>
              <p:cNvPr id="254" name="Oval 253">
                <a:extLst>
                  <a:ext uri="{FF2B5EF4-FFF2-40B4-BE49-F238E27FC236}">
                    <a16:creationId xmlns:a16="http://schemas.microsoft.com/office/drawing/2014/main" id="{7FA69D7F-6CAB-49CA-9B63-4767B000BB18}"/>
                  </a:ext>
                </a:extLst>
              </p:cNvPr>
              <p:cNvSpPr/>
              <p:nvPr/>
            </p:nvSpPr>
            <p:spPr>
              <a:xfrm>
                <a:off x="5220846" y="1493991"/>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5570802D-37F7-4F4E-BEFC-9FB6B17540A3}"/>
                  </a:ext>
                </a:extLst>
              </p:cNvPr>
              <p:cNvSpPr/>
              <p:nvPr/>
            </p:nvSpPr>
            <p:spPr>
              <a:xfrm>
                <a:off x="5946700" y="164725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pic>
            <p:nvPicPr>
              <p:cNvPr id="260" name="Picture 259">
                <a:extLst>
                  <a:ext uri="{FF2B5EF4-FFF2-40B4-BE49-F238E27FC236}">
                    <a16:creationId xmlns:a16="http://schemas.microsoft.com/office/drawing/2014/main" id="{5D32452A-7C0D-4973-A256-1584A435172F}"/>
                  </a:ext>
                </a:extLst>
              </p:cNvPr>
              <p:cNvPicPr>
                <a:picLocks noChangeAspect="1"/>
              </p:cNvPicPr>
              <p:nvPr/>
            </p:nvPicPr>
            <p:blipFill>
              <a:blip r:embed="rId5"/>
              <a:stretch>
                <a:fillRect/>
              </a:stretch>
            </p:blipFill>
            <p:spPr>
              <a:xfrm>
                <a:off x="5451240" y="1601486"/>
                <a:ext cx="215074" cy="460873"/>
              </a:xfrm>
              <a:prstGeom prst="rect">
                <a:avLst/>
              </a:prstGeom>
            </p:spPr>
          </p:pic>
        </p:grpSp>
      </p:grpSp>
      <p:pic>
        <p:nvPicPr>
          <p:cNvPr id="138" name="Graphic 137">
            <a:extLst>
              <a:ext uri="{FF2B5EF4-FFF2-40B4-BE49-F238E27FC236}">
                <a16:creationId xmlns:a16="http://schemas.microsoft.com/office/drawing/2014/main" id="{45111352-26EA-4FAC-A32F-5EADD8CF8A0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11052"/>
          <a:stretch/>
        </p:blipFill>
        <p:spPr>
          <a:xfrm>
            <a:off x="9549637" y="5638020"/>
            <a:ext cx="425951" cy="370267"/>
          </a:xfrm>
          <a:prstGeom prst="rect">
            <a:avLst/>
          </a:prstGeom>
        </p:spPr>
      </p:pic>
      <p:pic>
        <p:nvPicPr>
          <p:cNvPr id="3" name="Audio 2">
            <a:hlinkClick r:id="" action="ppaction://media"/>
            <a:extLst>
              <a:ext uri="{FF2B5EF4-FFF2-40B4-BE49-F238E27FC236}">
                <a16:creationId xmlns:a16="http://schemas.microsoft.com/office/drawing/2014/main" id="{C4287515-E5CE-44C8-B7BE-B45991A7016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09126449"/>
      </p:ext>
    </p:extLst>
  </p:cSld>
  <p:clrMapOvr>
    <a:masterClrMapping/>
  </p:clrMapOvr>
  <p:transition advTm="411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92738"/>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7388" y="2340269"/>
              <a:ext cx="935450" cy="935450"/>
            </a:xfrm>
            <a:prstGeom prst="rect">
              <a:avLst/>
            </a:prstGeom>
          </p:spPr>
        </p:pic>
      </p:grpSp>
      <p:grpSp>
        <p:nvGrpSpPr>
          <p:cNvPr id="43" name="Group 42">
            <a:extLst>
              <a:ext uri="{FF2B5EF4-FFF2-40B4-BE49-F238E27FC236}">
                <a16:creationId xmlns:a16="http://schemas.microsoft.com/office/drawing/2014/main" id="{C201D532-F766-4A45-8F95-8F760715239C}"/>
              </a:ext>
            </a:extLst>
          </p:cNvPr>
          <p:cNvGrpSpPr/>
          <p:nvPr/>
        </p:nvGrpSpPr>
        <p:grpSpPr>
          <a:xfrm>
            <a:off x="4731957" y="6042480"/>
            <a:ext cx="2721672" cy="500499"/>
            <a:chOff x="4487169" y="6026739"/>
            <a:chExt cx="2721672" cy="493180"/>
          </a:xfrm>
        </p:grpSpPr>
        <p:pic>
          <p:nvPicPr>
            <p:cNvPr id="45" name="Graphic 44">
              <a:extLst>
                <a:ext uri="{FF2B5EF4-FFF2-40B4-BE49-F238E27FC236}">
                  <a16:creationId xmlns:a16="http://schemas.microsoft.com/office/drawing/2014/main" id="{6A425F63-A6F5-46B6-B91B-48F35443F1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7169" y="6026739"/>
              <a:ext cx="459078" cy="459078"/>
            </a:xfrm>
            <a:prstGeom prst="rect">
              <a:avLst/>
            </a:prstGeom>
          </p:spPr>
        </p:pic>
        <p:sp>
          <p:nvSpPr>
            <p:cNvPr id="46" name="Rectangle 45">
              <a:extLst>
                <a:ext uri="{FF2B5EF4-FFF2-40B4-BE49-F238E27FC236}">
                  <a16:creationId xmlns:a16="http://schemas.microsoft.com/office/drawing/2014/main" id="{27F9CF2B-3D25-4C57-AC29-ACE5C4C79384}"/>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
        <p:nvSpPr>
          <p:cNvPr id="38" name="Rectangle 37">
            <a:extLst>
              <a:ext uri="{FF2B5EF4-FFF2-40B4-BE49-F238E27FC236}">
                <a16:creationId xmlns:a16="http://schemas.microsoft.com/office/drawing/2014/main" id="{465E9DEC-76DD-49E8-828E-922CF1FD715D}"/>
              </a:ext>
            </a:extLst>
          </p:cNvPr>
          <p:cNvSpPr/>
          <p:nvPr/>
        </p:nvSpPr>
        <p:spPr>
          <a:xfrm>
            <a:off x="1515721" y="4692149"/>
            <a:ext cx="1355051" cy="369332"/>
          </a:xfrm>
          <a:prstGeom prst="rect">
            <a:avLst/>
          </a:prstGeom>
        </p:spPr>
        <p:txBody>
          <a:bodyPr wrap="none">
            <a:spAutoFit/>
          </a:bodyPr>
          <a:lstStyle/>
          <a:p>
            <a:r>
              <a:rPr lang="en-US" i="1"/>
              <a:t>Full Control</a:t>
            </a:r>
          </a:p>
        </p:txBody>
      </p:sp>
      <p:sp>
        <p:nvSpPr>
          <p:cNvPr id="39" name="Rectangle 38">
            <a:extLst>
              <a:ext uri="{FF2B5EF4-FFF2-40B4-BE49-F238E27FC236}">
                <a16:creationId xmlns:a16="http://schemas.microsoft.com/office/drawing/2014/main" id="{0A6160A5-0357-426F-BEA5-EE6689C413FC}"/>
              </a:ext>
            </a:extLst>
          </p:cNvPr>
          <p:cNvSpPr/>
          <p:nvPr/>
        </p:nvSpPr>
        <p:spPr>
          <a:xfrm>
            <a:off x="8757767" y="4697535"/>
            <a:ext cx="1636987" cy="363946"/>
          </a:xfrm>
          <a:prstGeom prst="rect">
            <a:avLst/>
          </a:prstGeom>
        </p:spPr>
        <p:txBody>
          <a:bodyPr wrap="none">
            <a:spAutoFit/>
          </a:bodyPr>
          <a:lstStyle/>
          <a:p>
            <a:r>
              <a:rPr lang="en-US" i="1" dirty="0"/>
              <a:t>Fully managed</a:t>
            </a:r>
          </a:p>
        </p:txBody>
      </p:sp>
      <p:cxnSp>
        <p:nvCxnSpPr>
          <p:cNvPr id="44" name="Straight Arrow Connector 43">
            <a:extLst>
              <a:ext uri="{FF2B5EF4-FFF2-40B4-BE49-F238E27FC236}">
                <a16:creationId xmlns:a16="http://schemas.microsoft.com/office/drawing/2014/main" id="{D763509E-8F7E-492F-9E72-A7CD98BAD46C}"/>
              </a:ext>
            </a:extLst>
          </p:cNvPr>
          <p:cNvCxnSpPr>
            <a:cxnSpLocks/>
            <a:stCxn id="39" idx="1"/>
            <a:endCxn id="38" idx="3"/>
          </p:cNvCxnSpPr>
          <p:nvPr/>
        </p:nvCxnSpPr>
        <p:spPr>
          <a:xfrm flipH="1" flipV="1">
            <a:off x="2870772" y="4876815"/>
            <a:ext cx="5886995" cy="26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41EFA976-F995-4829-B678-53FFD55DE60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7181418"/>
      </p:ext>
    </p:extLst>
  </p:cSld>
  <p:clrMapOvr>
    <a:masterClrMapping/>
  </p:clrMapOvr>
  <mc:AlternateContent xmlns:mc="http://schemas.openxmlformats.org/markup-compatibility/2006">
    <mc:Choice xmlns:p14="http://schemas.microsoft.com/office/powerpoint/2010/main" Requires="p14">
      <p:transition spd="med" p14:dur="700" advTm="4751">
        <p:fade/>
      </p:transition>
    </mc:Choice>
    <mc:Fallback>
      <p:transition spd="med" advTm="4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41936"/>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7388" y="2340269"/>
              <a:ext cx="935450" cy="935450"/>
            </a:xfrm>
            <a:prstGeom prst="rect">
              <a:avLst/>
            </a:prstGeom>
          </p:spPr>
        </p:pic>
      </p:grpSp>
      <p:sp>
        <p:nvSpPr>
          <p:cNvPr id="38" name="Rectangle 37">
            <a:extLst>
              <a:ext uri="{FF2B5EF4-FFF2-40B4-BE49-F238E27FC236}">
                <a16:creationId xmlns:a16="http://schemas.microsoft.com/office/drawing/2014/main" id="{ABFE69CE-FB38-489A-9B71-8ECEE94189E1}"/>
              </a:ext>
            </a:extLst>
          </p:cNvPr>
          <p:cNvSpPr/>
          <p:nvPr/>
        </p:nvSpPr>
        <p:spPr>
          <a:xfrm>
            <a:off x="8804383" y="5635166"/>
            <a:ext cx="1540236"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dirty="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Micro-billing</a:t>
            </a:r>
          </a:p>
        </p:txBody>
      </p:sp>
      <p:sp>
        <p:nvSpPr>
          <p:cNvPr id="39" name="Rectangle 38">
            <a:extLst>
              <a:ext uri="{FF2B5EF4-FFF2-40B4-BE49-F238E27FC236}">
                <a16:creationId xmlns:a16="http://schemas.microsoft.com/office/drawing/2014/main" id="{698A2702-8508-4D50-BA8F-85BEF4C9BF77}"/>
              </a:ext>
            </a:extLst>
          </p:cNvPr>
          <p:cNvSpPr/>
          <p:nvPr/>
        </p:nvSpPr>
        <p:spPr>
          <a:xfrm>
            <a:off x="8812984" y="5174473"/>
            <a:ext cx="1389797" cy="258532"/>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534085"/>
            <a:ext cx="10341090" cy="0"/>
          </a:xfrm>
          <a:prstGeom prst="line">
            <a:avLst/>
          </a:prstGeom>
          <a:ln w="6350">
            <a:solidFill>
              <a:srgbClr val="0078D7"/>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577456" y="4781142"/>
            <a:ext cx="493853"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86740" y="5830101"/>
            <a:ext cx="687111"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387932" y="5263728"/>
            <a:ext cx="1471300" cy="338554"/>
          </a:xfrm>
          <a:prstGeom prst="rect">
            <a:avLst/>
          </a:prstGeom>
        </p:spPr>
        <p:txBody>
          <a:bodyPr wrap="none">
            <a:spAutoFit/>
          </a:bodyPr>
          <a:lstStyle/>
          <a:p>
            <a:pPr marL="0" marR="0" lvl="0" indent="0" algn="l" defTabSz="932574"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Responsibility</a:t>
            </a:r>
          </a:p>
        </p:txBody>
      </p:sp>
      <p:sp>
        <p:nvSpPr>
          <p:cNvPr id="52" name="Rectangle 51">
            <a:extLst>
              <a:ext uri="{FF2B5EF4-FFF2-40B4-BE49-F238E27FC236}">
                <a16:creationId xmlns:a16="http://schemas.microsoft.com/office/drawing/2014/main" id="{7EA3ED63-E70C-4D64-9656-922AA03534FD}"/>
              </a:ext>
            </a:extLst>
          </p:cNvPr>
          <p:cNvSpPr/>
          <p:nvPr/>
        </p:nvSpPr>
        <p:spPr>
          <a:xfrm>
            <a:off x="5280242" y="4857468"/>
            <a:ext cx="1580700"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5373154" y="5590864"/>
            <a:ext cx="1389797"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p:txBody>
      </p:sp>
      <p:sp>
        <p:nvSpPr>
          <p:cNvPr id="55" name="Rectangle 54">
            <a:extLst>
              <a:ext uri="{FF2B5EF4-FFF2-40B4-BE49-F238E27FC236}">
                <a16:creationId xmlns:a16="http://schemas.microsoft.com/office/drawing/2014/main" id="{1B7C6C11-810E-4F39-B9A7-8D6D4CB1B134}"/>
              </a:ext>
            </a:extLst>
          </p:cNvPr>
          <p:cNvSpPr/>
          <p:nvPr/>
        </p:nvSpPr>
        <p:spPr>
          <a:xfrm>
            <a:off x="1726082" y="4444556"/>
            <a:ext cx="1598659"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pic>
        <p:nvPicPr>
          <p:cNvPr id="2" name="Audio 1">
            <a:hlinkClick r:id="" action="ppaction://media"/>
            <a:extLst>
              <a:ext uri="{FF2B5EF4-FFF2-40B4-BE49-F238E27FC236}">
                <a16:creationId xmlns:a16="http://schemas.microsoft.com/office/drawing/2014/main" id="{597A22EF-AF42-4597-85FF-22463A4C5C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69803991"/>
      </p:ext>
    </p:extLst>
  </p:cSld>
  <p:clrMapOvr>
    <a:masterClrMapping/>
  </p:clrMapOvr>
  <mc:AlternateContent xmlns:mc="http://schemas.openxmlformats.org/markup-compatibility/2006">
    <mc:Choice xmlns:p14="http://schemas.microsoft.com/office/powerpoint/2010/main" Requires="p14">
      <p:transition spd="med" p14:dur="700" advTm="15417">
        <p:fade/>
      </p:transition>
    </mc:Choice>
    <mc:Fallback>
      <p:transition spd="med" advTm="154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65359-AF64-48EA-8EF7-FFBED89BE77C}"/>
              </a:ext>
            </a:extLst>
          </p:cNvPr>
          <p:cNvSpPr>
            <a:spLocks noGrp="1"/>
          </p:cNvSpPr>
          <p:nvPr>
            <p:ph type="title"/>
          </p:nvPr>
        </p:nvSpPr>
        <p:spPr/>
        <p:txBody>
          <a:bodyPr/>
          <a:lstStyle/>
          <a:p>
            <a:r>
              <a:rPr lang="fr-CA" dirty="0"/>
              <a:t>Agenda</a:t>
            </a:r>
            <a:endParaRPr lang="en-CA" dirty="0"/>
          </a:p>
        </p:txBody>
      </p:sp>
      <p:sp>
        <p:nvSpPr>
          <p:cNvPr id="3" name="Espace réservé du contenu 2">
            <a:extLst>
              <a:ext uri="{FF2B5EF4-FFF2-40B4-BE49-F238E27FC236}">
                <a16:creationId xmlns:a16="http://schemas.microsoft.com/office/drawing/2014/main" id="{CFCE56E2-E1BE-45B6-9271-23E2208ABE30}"/>
              </a:ext>
            </a:extLst>
          </p:cNvPr>
          <p:cNvSpPr>
            <a:spLocks noGrp="1"/>
          </p:cNvSpPr>
          <p:nvPr>
            <p:ph idx="1"/>
          </p:nvPr>
        </p:nvSpPr>
        <p:spPr/>
        <p:txBody>
          <a:bodyPr/>
          <a:lstStyle/>
          <a:p>
            <a:r>
              <a:rPr lang="en-CA" dirty="0"/>
              <a:t>Microservices Overview</a:t>
            </a:r>
          </a:p>
          <a:p>
            <a:r>
              <a:rPr lang="en-CA" dirty="0"/>
              <a:t>Introduction to Service Fabric and architecture</a:t>
            </a:r>
          </a:p>
          <a:p>
            <a:r>
              <a:rPr lang="en-CA" dirty="0"/>
              <a:t>Prepare the environment</a:t>
            </a:r>
          </a:p>
          <a:p>
            <a:r>
              <a:rPr lang="en-CA" dirty="0"/>
              <a:t>Demo</a:t>
            </a:r>
          </a:p>
        </p:txBody>
      </p:sp>
      <p:pic>
        <p:nvPicPr>
          <p:cNvPr id="6" name="Image 5">
            <a:extLst>
              <a:ext uri="{FF2B5EF4-FFF2-40B4-BE49-F238E27FC236}">
                <a16:creationId xmlns:a16="http://schemas.microsoft.com/office/drawing/2014/main" id="{091043E1-0813-44F0-8444-66FFF2290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3139440"/>
            <a:ext cx="5238750" cy="3492500"/>
          </a:xfrm>
          <a:prstGeom prst="rect">
            <a:avLst/>
          </a:prstGeom>
        </p:spPr>
      </p:pic>
      <p:pic>
        <p:nvPicPr>
          <p:cNvPr id="7" name="Audio 6">
            <a:hlinkClick r:id="" action="ppaction://media"/>
            <a:extLst>
              <a:ext uri="{FF2B5EF4-FFF2-40B4-BE49-F238E27FC236}">
                <a16:creationId xmlns:a16="http://schemas.microsoft.com/office/drawing/2014/main" id="{377A9F6A-F63C-4298-8440-77AC4B9728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32802077"/>
      </p:ext>
    </p:extLst>
  </p:cSld>
  <p:clrMapOvr>
    <a:masterClrMapping/>
  </p:clrMapOvr>
  <mc:AlternateContent xmlns:mc="http://schemas.openxmlformats.org/markup-compatibility/2006">
    <mc:Choice xmlns:p14="http://schemas.microsoft.com/office/powerpoint/2010/main" Requires="p14">
      <p:transition spd="slow" p14:dur="2000" advTm="14598"/>
    </mc:Choice>
    <mc:Fallback>
      <p:transition spd="slow" advTm="14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59773" y="158164"/>
            <a:ext cx="8066504" cy="646331"/>
          </a:xfrm>
          <a:prstGeom prst="rect">
            <a:avLst/>
          </a:prstGeom>
          <a:noFill/>
        </p:spPr>
        <p:txBody>
          <a:bodyPr wrap="none" rtlCol="0">
            <a:spAutoFit/>
          </a:bodyPr>
          <a:lstStyle/>
          <a:p>
            <a:r>
              <a:rPr lang="en-US" sz="3600" b="1" spc="-50" dirty="0">
                <a:ln w="3175">
                  <a:noFill/>
                </a:ln>
                <a:gradFill>
                  <a:gsLst>
                    <a:gs pos="1250">
                      <a:schemeClr val="tx1"/>
                    </a:gs>
                    <a:gs pos="100000">
                      <a:schemeClr val="tx1"/>
                    </a:gs>
                  </a:gsLst>
                  <a:lin ang="5400000" scaled="0"/>
                </a:gradFill>
                <a:latin typeface="+mj-lt"/>
                <a:cs typeface="Segoe UI"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330953" y="796825"/>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dirty="0">
                <a:solidFill>
                  <a:schemeClr val="tx1">
                    <a:lumMod val="65000"/>
                    <a:lumOff val="35000"/>
                  </a:schemeClr>
                </a:solidFill>
                <a:latin typeface="+mj-lt"/>
                <a:ea typeface="+mn-ea"/>
                <a:cs typeface="Segoe UI Light" panose="020B0502040204020203" pitchFamily="34" charset="0"/>
              </a:rPr>
              <a:t>Azure Service Fabric is designed for mission-critical services</a:t>
            </a:r>
          </a:p>
        </p:txBody>
      </p:sp>
      <p:grpSp>
        <p:nvGrpSpPr>
          <p:cNvPr id="132" name="Group 131">
            <a:extLst>
              <a:ext uri="{FF2B5EF4-FFF2-40B4-BE49-F238E27FC236}">
                <a16:creationId xmlns:a16="http://schemas.microsoft.com/office/drawing/2014/main" id="{D28FE43F-C327-4B5E-8545-493AE26F479F}"/>
              </a:ext>
            </a:extLst>
          </p:cNvPr>
          <p:cNvGrpSpPr/>
          <p:nvPr/>
        </p:nvGrpSpPr>
        <p:grpSpPr>
          <a:xfrm>
            <a:off x="151420" y="1709188"/>
            <a:ext cx="6082478" cy="4226413"/>
            <a:chOff x="-88173" y="1377961"/>
            <a:chExt cx="6707382" cy="4660629"/>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Dynamics365</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Skype for business</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1659208-CA4E-47DA-927C-517199D34BD9}"/>
              </a:ext>
            </a:extLst>
          </p:cNvPr>
          <p:cNvGrpSpPr/>
          <p:nvPr/>
        </p:nvGrpSpPr>
        <p:grpSpPr>
          <a:xfrm>
            <a:off x="6064114" y="1535917"/>
            <a:ext cx="6032310" cy="4399685"/>
            <a:chOff x="6036193" y="1535917"/>
            <a:chExt cx="6032310" cy="4399685"/>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Archive</a:t>
              </a:r>
              <a:br>
                <a:rPr lang="en-US">
                  <a:solidFill>
                    <a:srgbClr val="565757"/>
                  </a:solidFill>
                </a:rPr>
              </a:br>
              <a:r>
                <a:rPr lang="en-US">
                  <a:solidFill>
                    <a:srgbClr val="565757"/>
                  </a:solidFill>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a:t>
              </a:r>
              <a:br>
                <a:rPr lang="en-US">
                  <a:solidFill>
                    <a:srgbClr val="565757"/>
                  </a:solidFill>
                </a:rPr>
              </a:br>
              <a:r>
                <a:rPr lang="en-US">
                  <a:solidFill>
                    <a:srgbClr val="565757"/>
                  </a:solidFill>
                </a:rPr>
                <a:t>Container </a:t>
              </a:r>
              <a:br>
                <a:rPr lang="en-US">
                  <a:solidFill>
                    <a:srgbClr val="565757"/>
                  </a:solidFill>
                </a:rPr>
              </a:br>
              <a:r>
                <a:rPr lang="en-US">
                  <a:solidFill>
                    <a:srgbClr val="565757"/>
                  </a:solidFill>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43" name="Image 42">
            <a:extLst>
              <a:ext uri="{FF2B5EF4-FFF2-40B4-BE49-F238E27FC236}">
                <a16:creationId xmlns:a16="http://schemas.microsoft.com/office/drawing/2014/main" id="{1D3C1B54-F037-4F27-A65D-3832B29EB9EF}"/>
              </a:ext>
            </a:extLst>
          </p:cNvPr>
          <p:cNvPicPr>
            <a:picLocks noChangeAspect="1"/>
          </p:cNvPicPr>
          <p:nvPr/>
        </p:nvPicPr>
        <p:blipFill>
          <a:blip r:embed="rId21"/>
          <a:stretch>
            <a:fillRect/>
          </a:stretch>
        </p:blipFill>
        <p:spPr>
          <a:xfrm>
            <a:off x="2506260" y="3375366"/>
            <a:ext cx="1194064" cy="1194064"/>
          </a:xfrm>
          <a:prstGeom prst="rect">
            <a:avLst/>
          </a:prstGeom>
        </p:spPr>
      </p:pic>
      <p:pic>
        <p:nvPicPr>
          <p:cNvPr id="44" name="Image 43">
            <a:extLst>
              <a:ext uri="{FF2B5EF4-FFF2-40B4-BE49-F238E27FC236}">
                <a16:creationId xmlns:a16="http://schemas.microsoft.com/office/drawing/2014/main" id="{2FB7926D-D72B-41B7-8789-1A283338A4B4}"/>
              </a:ext>
            </a:extLst>
          </p:cNvPr>
          <p:cNvPicPr>
            <a:picLocks noChangeAspect="1"/>
          </p:cNvPicPr>
          <p:nvPr/>
        </p:nvPicPr>
        <p:blipFill>
          <a:blip r:embed="rId22"/>
          <a:stretch>
            <a:fillRect/>
          </a:stretch>
        </p:blipFill>
        <p:spPr>
          <a:xfrm>
            <a:off x="8487462" y="3416590"/>
            <a:ext cx="1194920" cy="1194920"/>
          </a:xfrm>
          <a:prstGeom prst="rect">
            <a:avLst/>
          </a:prstGeom>
        </p:spPr>
      </p:pic>
      <p:pic>
        <p:nvPicPr>
          <p:cNvPr id="46" name="Audio 45">
            <a:hlinkClick r:id="" action="ppaction://media"/>
            <a:extLst>
              <a:ext uri="{FF2B5EF4-FFF2-40B4-BE49-F238E27FC236}">
                <a16:creationId xmlns:a16="http://schemas.microsoft.com/office/drawing/2014/main" id="{D4B12963-9FF1-4F07-8F69-DCEDB36BE998}"/>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75686138"/>
      </p:ext>
    </p:extLst>
  </p:cSld>
  <p:clrMapOvr>
    <a:masterClrMapping/>
  </p:clrMapOvr>
  <mc:AlternateContent xmlns:mc="http://schemas.openxmlformats.org/markup-compatibility/2006">
    <mc:Choice xmlns:p14="http://schemas.microsoft.com/office/powerpoint/2010/main" Requires="p14">
      <p:transition spd="slow" p14:dur="2000" advTm="28611"/>
    </mc:Choice>
    <mc:Fallback>
      <p:transition spd="slow" advTm="28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CE1DDC-6275-48C4-A687-FFE39675BB9A}"/>
              </a:ext>
            </a:extLst>
          </p:cNvPr>
          <p:cNvPicPr>
            <a:picLocks noChangeAspect="1"/>
          </p:cNvPicPr>
          <p:nvPr/>
        </p:nvPicPr>
        <p:blipFill>
          <a:blip r:embed="rId5"/>
          <a:stretch>
            <a:fillRect/>
          </a:stretch>
        </p:blipFill>
        <p:spPr>
          <a:xfrm>
            <a:off x="0" y="-274320"/>
            <a:ext cx="12192000" cy="6858000"/>
          </a:xfrm>
          <a:prstGeom prst="rect">
            <a:avLst/>
          </a:prstGeom>
        </p:spPr>
      </p:pic>
      <p:sp>
        <p:nvSpPr>
          <p:cNvPr id="6" name="Titre 3">
            <a:extLst>
              <a:ext uri="{FF2B5EF4-FFF2-40B4-BE49-F238E27FC236}">
                <a16:creationId xmlns:a16="http://schemas.microsoft.com/office/drawing/2014/main" id="{3981FA05-FC6B-48F7-B96F-0C4CB035E6AC}"/>
              </a:ext>
            </a:extLst>
          </p:cNvPr>
          <p:cNvSpPr>
            <a:spLocks noGrp="1"/>
          </p:cNvSpPr>
          <p:nvPr>
            <p:ph type="title"/>
          </p:nvPr>
        </p:nvSpPr>
        <p:spPr>
          <a:xfrm>
            <a:off x="838200" y="365127"/>
            <a:ext cx="10515600" cy="1325563"/>
          </a:xfrm>
        </p:spPr>
        <p:txBody>
          <a:bodyPr/>
          <a:lstStyle/>
          <a:p>
            <a:r>
              <a:rPr lang="en-CA" dirty="0"/>
              <a:t>Service Fabric architecture</a:t>
            </a:r>
            <a:br>
              <a:rPr lang="en-CA" dirty="0"/>
            </a:br>
            <a:endParaRPr lang="en-CA" dirty="0"/>
          </a:p>
        </p:txBody>
      </p:sp>
      <p:pic>
        <p:nvPicPr>
          <p:cNvPr id="7" name="Audio 6">
            <a:hlinkClick r:id="" action="ppaction://media"/>
            <a:extLst>
              <a:ext uri="{FF2B5EF4-FFF2-40B4-BE49-F238E27FC236}">
                <a16:creationId xmlns:a16="http://schemas.microsoft.com/office/drawing/2014/main" id="{F17944D1-1730-48A6-B6CD-4B766C1BC6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49341938"/>
      </p:ext>
    </p:extLst>
  </p:cSld>
  <p:clrMapOvr>
    <a:masterClrMapping/>
  </p:clrMapOvr>
  <p:transition advTm="201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dirty="0"/>
              <a:t>SDK Microsoft Service Fabric</a:t>
            </a:r>
            <a:endParaRPr lang="en-US" sz="2800" dirty="0"/>
          </a:p>
          <a:p>
            <a:r>
              <a:rPr lang="en-US" dirty="0"/>
              <a:t>Docker for Windows (optional)</a:t>
            </a:r>
          </a:p>
          <a:p>
            <a:r>
              <a:rPr lang="en-US" dirty="0"/>
              <a:t>Docker Tools(optional)</a:t>
            </a:r>
          </a:p>
          <a:p>
            <a:endParaRPr lang="en-US" dirty="0"/>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530" y="166020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spTree>
    <p:extLst>
      <p:ext uri="{BB962C8B-B14F-4D97-AF65-F5344CB8AC3E}">
        <p14:creationId xmlns:p14="http://schemas.microsoft.com/office/powerpoint/2010/main" val="418888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5DC1E8-DA38-405A-AFB8-72A388C564D8}"/>
              </a:ext>
            </a:extLst>
          </p:cNvPr>
          <p:cNvSpPr>
            <a:spLocks noGrp="1"/>
          </p:cNvSpPr>
          <p:nvPr>
            <p:ph type="title"/>
          </p:nvPr>
        </p:nvSpPr>
        <p:spPr>
          <a:xfrm>
            <a:off x="568047" y="2084172"/>
            <a:ext cx="11354714" cy="3117200"/>
          </a:xfrm>
        </p:spPr>
        <p:txBody>
          <a:bodyPr/>
          <a:lstStyle/>
          <a:p>
            <a:r>
              <a:rPr lang="en-US" dirty="0"/>
              <a:t>Set up your windows development environment to </a:t>
            </a:r>
            <a:r>
              <a:rPr lang="en-US" dirty="0" err="1"/>
              <a:t>buid</a:t>
            </a:r>
            <a:r>
              <a:rPr lang="en-US" dirty="0"/>
              <a:t> Service Fabric</a:t>
            </a:r>
          </a:p>
        </p:txBody>
      </p:sp>
    </p:spTree>
    <p:extLst>
      <p:ext uri="{BB962C8B-B14F-4D97-AF65-F5344CB8AC3E}">
        <p14:creationId xmlns:p14="http://schemas.microsoft.com/office/powerpoint/2010/main" val="16779689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58DECD-D6B0-491D-B428-91755D4ED33D}"/>
              </a:ext>
            </a:extLst>
          </p:cNvPr>
          <p:cNvSpPr>
            <a:spLocks noGrp="1"/>
          </p:cNvSpPr>
          <p:nvPr>
            <p:ph type="title"/>
          </p:nvPr>
        </p:nvSpPr>
        <p:spPr/>
        <p:txBody>
          <a:bodyPr/>
          <a:lstStyle/>
          <a:p>
            <a:r>
              <a:rPr lang="fr-CA" dirty="0" err="1"/>
              <a:t>Let’s</a:t>
            </a:r>
            <a:r>
              <a:rPr lang="fr-CA" dirty="0"/>
              <a:t> start …</a:t>
            </a:r>
            <a:endParaRPr lang="en-CA" dirty="0"/>
          </a:p>
        </p:txBody>
      </p:sp>
      <p:sp>
        <p:nvSpPr>
          <p:cNvPr id="6" name="Espace réservé du texte 5">
            <a:extLst>
              <a:ext uri="{FF2B5EF4-FFF2-40B4-BE49-F238E27FC236}">
                <a16:creationId xmlns:a16="http://schemas.microsoft.com/office/drawing/2014/main" id="{76A5A935-010F-45A9-A881-9B72BA113F18}"/>
              </a:ext>
            </a:extLst>
          </p:cNvPr>
          <p:cNvSpPr>
            <a:spLocks noGrp="1"/>
          </p:cNvSpPr>
          <p:nvPr>
            <p:ph type="body" sz="quarter" idx="10"/>
          </p:nvPr>
        </p:nvSpPr>
        <p:spPr>
          <a:xfrm>
            <a:off x="586740" y="1829786"/>
            <a:ext cx="11018520" cy="4480201"/>
          </a:xfrm>
        </p:spPr>
        <p:txBody>
          <a:bodyPr/>
          <a:lstStyle/>
          <a:p>
            <a:r>
              <a:rPr lang="en-US" u="sng" dirty="0">
                <a:hlinkClick r:id="rId3"/>
              </a:rPr>
              <a:t>Install Visual Studio 2019</a:t>
            </a:r>
            <a:endParaRPr lang="en-US" u="sng" dirty="0"/>
          </a:p>
          <a:p>
            <a:r>
              <a:rPr lang="en-US" b="1" dirty="0"/>
              <a:t>To use Visual Studio 2017 or 2019</a:t>
            </a:r>
          </a:p>
          <a:p>
            <a:r>
              <a:rPr lang="en-US" u="sng" dirty="0">
                <a:hlinkClick r:id="rId4" tooltip="Core SDK WebPI link"/>
              </a:rPr>
              <a:t>Install the Microsoft Azure Service Fabric SDK</a:t>
            </a:r>
          </a:p>
          <a:p>
            <a:r>
              <a:rPr lang="en-US" b="1" dirty="0"/>
              <a:t>To use Visual Studio 2015 (requires Visual Studio 2015 Update 2 or later)</a:t>
            </a:r>
          </a:p>
          <a:p>
            <a:r>
              <a:rPr lang="en-US" dirty="0">
                <a:hlinkClick r:id="rId5" tooltip="VS 2015 WebPI link"/>
              </a:rPr>
              <a:t>Install the Microsoft Azure Service Fabric SDK and Tools</a:t>
            </a:r>
            <a:endParaRPr lang="en-US" dirty="0"/>
          </a:p>
          <a:p>
            <a:r>
              <a:rPr lang="en-US" b="1" dirty="0"/>
              <a:t>SDK installation only</a:t>
            </a:r>
          </a:p>
          <a:p>
            <a:r>
              <a:rPr lang="en-US" dirty="0"/>
              <a:t>If you only need the SDK, you can install this package:</a:t>
            </a:r>
          </a:p>
          <a:p>
            <a:r>
              <a:rPr lang="en-US" dirty="0">
                <a:hlinkClick r:id="rId4" tooltip="Core SDK WebPI link"/>
              </a:rPr>
              <a:t>Install the Microsoft Azure Service Fabric SDK</a:t>
            </a:r>
            <a:br>
              <a:rPr lang="en-US" dirty="0"/>
            </a:br>
            <a:endParaRPr lang="en-CA" dirty="0"/>
          </a:p>
        </p:txBody>
      </p:sp>
    </p:spTree>
    <p:extLst>
      <p:ext uri="{BB962C8B-B14F-4D97-AF65-F5344CB8AC3E}">
        <p14:creationId xmlns:p14="http://schemas.microsoft.com/office/powerpoint/2010/main" val="12832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EFA1496-4E8E-4B73-9166-D094CB6A6E18}"/>
              </a:ext>
            </a:extLst>
          </p:cNvPr>
          <p:cNvSpPr>
            <a:spLocks noGrp="1"/>
          </p:cNvSpPr>
          <p:nvPr>
            <p:ph type="title"/>
          </p:nvPr>
        </p:nvSpPr>
        <p:spPr>
          <a:xfrm>
            <a:off x="568047" y="2084172"/>
            <a:ext cx="11354714" cy="2139688"/>
          </a:xfrm>
        </p:spPr>
        <p:txBody>
          <a:bodyPr/>
          <a:lstStyle/>
          <a:p>
            <a:r>
              <a:rPr lang="fr-CA" dirty="0"/>
              <a:t>Set up a local service </a:t>
            </a:r>
            <a:r>
              <a:rPr lang="fr-CA" dirty="0" err="1"/>
              <a:t>Fabric</a:t>
            </a:r>
            <a:r>
              <a:rPr lang="fr-CA" dirty="0"/>
              <a:t> Cluster</a:t>
            </a:r>
            <a:endParaRPr lang="en-CA" dirty="0"/>
          </a:p>
        </p:txBody>
      </p:sp>
    </p:spTree>
    <p:extLst>
      <p:ext uri="{BB962C8B-B14F-4D97-AF65-F5344CB8AC3E}">
        <p14:creationId xmlns:p14="http://schemas.microsoft.com/office/powerpoint/2010/main" val="40428180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BFCCF-3CBC-4D36-B9B8-70381B419827}"/>
              </a:ext>
            </a:extLst>
          </p:cNvPr>
          <p:cNvSpPr>
            <a:spLocks noGrp="1"/>
          </p:cNvSpPr>
          <p:nvPr>
            <p:ph type="body" sz="quarter" idx="10"/>
          </p:nvPr>
        </p:nvSpPr>
        <p:spPr>
          <a:xfrm>
            <a:off x="269238" y="1569321"/>
            <a:ext cx="11653523" cy="2321276"/>
          </a:xfrm>
        </p:spPr>
        <p:txBody>
          <a:bodyPr/>
          <a:lstStyle/>
          <a:p>
            <a:r>
              <a:rPr lang="en-US" sz="3200" b="1" dirty="0"/>
              <a:t>Service Fabric cluster</a:t>
            </a:r>
            <a:r>
              <a:rPr lang="en-US" sz="3200" dirty="0"/>
              <a:t>:  a network-connected set of virtual machines (VMs) into which your microservices are deployed and managed.</a:t>
            </a:r>
          </a:p>
          <a:p>
            <a:r>
              <a:rPr lang="en-US" sz="3200" b="1" dirty="0"/>
              <a:t>The nodes </a:t>
            </a:r>
            <a:r>
              <a:rPr lang="en-US" sz="3200" dirty="0"/>
              <a:t>are the VMs that belong to the Service Fabric cluster</a:t>
            </a:r>
            <a:r>
              <a:rPr lang="en-US" dirty="0"/>
              <a:t>.</a:t>
            </a:r>
          </a:p>
          <a:p>
            <a:endParaRPr lang="en-CA" dirty="0"/>
          </a:p>
        </p:txBody>
      </p:sp>
      <p:sp>
        <p:nvSpPr>
          <p:cNvPr id="3" name="Titre 2">
            <a:extLst>
              <a:ext uri="{FF2B5EF4-FFF2-40B4-BE49-F238E27FC236}">
                <a16:creationId xmlns:a16="http://schemas.microsoft.com/office/drawing/2014/main" id="{F4F6C3FD-71E3-4985-8D4B-FF1D667CB344}"/>
              </a:ext>
            </a:extLst>
          </p:cNvPr>
          <p:cNvSpPr>
            <a:spLocks noGrp="1"/>
          </p:cNvSpPr>
          <p:nvPr>
            <p:ph type="title"/>
          </p:nvPr>
        </p:nvSpPr>
        <p:spPr/>
        <p:txBody>
          <a:bodyPr/>
          <a:lstStyle/>
          <a:p>
            <a:r>
              <a:rPr lang="en-CA" dirty="0"/>
              <a:t>Service Fabric Cluster structure</a:t>
            </a:r>
          </a:p>
        </p:txBody>
      </p:sp>
      <p:pic>
        <p:nvPicPr>
          <p:cNvPr id="5" name="Image 4">
            <a:extLst>
              <a:ext uri="{FF2B5EF4-FFF2-40B4-BE49-F238E27FC236}">
                <a16:creationId xmlns:a16="http://schemas.microsoft.com/office/drawing/2014/main" id="{F999B590-28B6-4C32-9EE6-C55A3B763015}"/>
              </a:ext>
            </a:extLst>
          </p:cNvPr>
          <p:cNvPicPr>
            <a:picLocks noChangeAspect="1"/>
          </p:cNvPicPr>
          <p:nvPr/>
        </p:nvPicPr>
        <p:blipFill>
          <a:blip r:embed="rId3"/>
          <a:stretch>
            <a:fillRect/>
          </a:stretch>
        </p:blipFill>
        <p:spPr>
          <a:xfrm>
            <a:off x="2842176" y="3285015"/>
            <a:ext cx="6507645" cy="3207858"/>
          </a:xfrm>
          <a:prstGeom prst="rect">
            <a:avLst/>
          </a:prstGeom>
        </p:spPr>
      </p:pic>
    </p:spTree>
    <p:extLst>
      <p:ext uri="{BB962C8B-B14F-4D97-AF65-F5344CB8AC3E}">
        <p14:creationId xmlns:p14="http://schemas.microsoft.com/office/powerpoint/2010/main" val="21217748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CF2A3-013A-49FA-8914-4255909B13A4}"/>
              </a:ext>
            </a:extLst>
          </p:cNvPr>
          <p:cNvSpPr>
            <a:spLocks noGrp="1"/>
          </p:cNvSpPr>
          <p:nvPr>
            <p:ph type="title"/>
          </p:nvPr>
        </p:nvSpPr>
        <p:spPr>
          <a:xfrm>
            <a:off x="568047" y="2084172"/>
            <a:ext cx="11354714" cy="2139688"/>
          </a:xfrm>
        </p:spPr>
        <p:txBody>
          <a:bodyPr/>
          <a:lstStyle/>
          <a:p>
            <a:r>
              <a:rPr lang="fr-CA" dirty="0" err="1"/>
              <a:t>Create</a:t>
            </a:r>
            <a:r>
              <a:rPr lang="fr-CA" dirty="0"/>
              <a:t> a Service </a:t>
            </a:r>
            <a:r>
              <a:rPr lang="fr-CA" dirty="0" err="1"/>
              <a:t>Fabric</a:t>
            </a:r>
            <a:r>
              <a:rPr lang="fr-CA" dirty="0"/>
              <a:t> </a:t>
            </a:r>
            <a:r>
              <a:rPr lang="fr-CA" dirty="0" err="1"/>
              <a:t>using</a:t>
            </a:r>
            <a:r>
              <a:rPr lang="fr-CA" dirty="0"/>
              <a:t> Visual Studio</a:t>
            </a:r>
            <a:endParaRPr lang="en-CA" dirty="0"/>
          </a:p>
        </p:txBody>
      </p:sp>
    </p:spTree>
    <p:extLst>
      <p:ext uri="{BB962C8B-B14F-4D97-AF65-F5344CB8AC3E}">
        <p14:creationId xmlns:p14="http://schemas.microsoft.com/office/powerpoint/2010/main" val="25705684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4A4-3C77-4A56-9FB4-477D74C47DFA}"/>
              </a:ext>
            </a:extLst>
          </p:cNvPr>
          <p:cNvSpPr>
            <a:spLocks noGrp="1"/>
          </p:cNvSpPr>
          <p:nvPr>
            <p:ph type="title"/>
          </p:nvPr>
        </p:nvSpPr>
        <p:spPr>
          <a:xfrm>
            <a:off x="568047" y="2084172"/>
            <a:ext cx="11354714" cy="2139688"/>
          </a:xfrm>
        </p:spPr>
        <p:txBody>
          <a:bodyPr/>
          <a:lstStyle/>
          <a:p>
            <a:r>
              <a:rPr lang="fr-CA" dirty="0" err="1"/>
              <a:t>Publish</a:t>
            </a:r>
            <a:r>
              <a:rPr lang="fr-CA" dirty="0"/>
              <a:t> a Service </a:t>
            </a:r>
            <a:r>
              <a:rPr lang="fr-CA" dirty="0" err="1"/>
              <a:t>Fabric</a:t>
            </a:r>
            <a:r>
              <a:rPr lang="fr-CA" dirty="0"/>
              <a:t> in Visual Studio</a:t>
            </a:r>
            <a:endParaRPr lang="en-CA" dirty="0"/>
          </a:p>
        </p:txBody>
      </p:sp>
    </p:spTree>
    <p:extLst>
      <p:ext uri="{BB962C8B-B14F-4D97-AF65-F5344CB8AC3E}">
        <p14:creationId xmlns:p14="http://schemas.microsoft.com/office/powerpoint/2010/main" val="2340262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D8D9C-D6FA-47B4-9BFE-915D5A377A78}"/>
              </a:ext>
            </a:extLst>
          </p:cNvPr>
          <p:cNvSpPr>
            <a:spLocks noGrp="1"/>
          </p:cNvSpPr>
          <p:nvPr>
            <p:ph type="title"/>
          </p:nvPr>
        </p:nvSpPr>
        <p:spPr>
          <a:xfrm>
            <a:off x="568047" y="2084172"/>
            <a:ext cx="11354714" cy="2139688"/>
          </a:xfrm>
        </p:spPr>
        <p:txBody>
          <a:bodyPr/>
          <a:lstStyle/>
          <a:p>
            <a:r>
              <a:rPr lang="en-CA" dirty="0"/>
              <a:t>Overview</a:t>
            </a:r>
            <a:r>
              <a:rPr lang="fr-CA" dirty="0"/>
              <a:t> Monitoring and diagnostics</a:t>
            </a:r>
            <a:endParaRPr lang="en-CA" dirty="0"/>
          </a:p>
        </p:txBody>
      </p:sp>
    </p:spTree>
    <p:extLst>
      <p:ext uri="{BB962C8B-B14F-4D97-AF65-F5344CB8AC3E}">
        <p14:creationId xmlns:p14="http://schemas.microsoft.com/office/powerpoint/2010/main" val="24801575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Faster delivery of features.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Digital transformation and business needs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Hight availability of services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a:t>Perform the migration by limiting the impacts on the company</a:t>
            </a:r>
            <a:endParaRPr lang="en-US" dirty="0">
              <a:cs typeface="Segoe UI"/>
            </a:endParaRPr>
          </a:p>
        </p:txBody>
      </p:sp>
      <p:pic>
        <p:nvPicPr>
          <p:cNvPr id="2" name="Audio 1">
            <a:hlinkClick r:id="" action="ppaction://media"/>
            <a:extLst>
              <a:ext uri="{FF2B5EF4-FFF2-40B4-BE49-F238E27FC236}">
                <a16:creationId xmlns:a16="http://schemas.microsoft.com/office/drawing/2014/main" id="{A113F3CC-5BBF-44CA-B522-E923ED0BC15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69700" y="6235700"/>
            <a:ext cx="406400" cy="406400"/>
          </a:xfrm>
          <a:prstGeom prst="rect">
            <a:avLst/>
          </a:prstGeom>
        </p:spPr>
      </p:pic>
    </p:spTree>
    <p:custDataLst>
      <p:tags r:id="rId1"/>
    </p:custDataLst>
    <p:extLst>
      <p:ext uri="{BB962C8B-B14F-4D97-AF65-F5344CB8AC3E}">
        <p14:creationId xmlns:p14="http://schemas.microsoft.com/office/powerpoint/2010/main" val="2895428749"/>
      </p:ext>
    </p:extLst>
  </p:cSld>
  <p:clrMapOvr>
    <a:masterClrMapping/>
  </p:clrMapOvr>
  <p:transition advTm="7706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D38A22-4C12-4D2C-A163-77A25AEC573C}"/>
              </a:ext>
            </a:extLst>
          </p:cNvPr>
          <p:cNvSpPr>
            <a:spLocks noGrp="1"/>
          </p:cNvSpPr>
          <p:nvPr>
            <p:ph type="title"/>
          </p:nvPr>
        </p:nvSpPr>
        <p:spPr/>
        <p:txBody>
          <a:bodyPr/>
          <a:lstStyle/>
          <a:p>
            <a:r>
              <a:rPr lang="fr-CA" dirty="0"/>
              <a:t>Monitoring and </a:t>
            </a:r>
            <a:r>
              <a:rPr lang="en-CA" dirty="0"/>
              <a:t>diagnostics</a:t>
            </a:r>
          </a:p>
        </p:txBody>
      </p:sp>
      <p:grpSp>
        <p:nvGrpSpPr>
          <p:cNvPr id="4" name="Groupe 3">
            <a:extLst>
              <a:ext uri="{FF2B5EF4-FFF2-40B4-BE49-F238E27FC236}">
                <a16:creationId xmlns:a16="http://schemas.microsoft.com/office/drawing/2014/main" id="{4A3BB91E-7DC3-46B2-A7E8-D19B15B3E2D2}"/>
              </a:ext>
            </a:extLst>
          </p:cNvPr>
          <p:cNvGrpSpPr/>
          <p:nvPr/>
        </p:nvGrpSpPr>
        <p:grpSpPr>
          <a:xfrm>
            <a:off x="5082955" y="1751742"/>
            <a:ext cx="3293525" cy="3293525"/>
            <a:chOff x="784080" y="144140"/>
            <a:chExt cx="3293525" cy="3293525"/>
          </a:xfrm>
        </p:grpSpPr>
        <p:pic>
          <p:nvPicPr>
            <p:cNvPr id="5" name="Image 4">
              <a:extLst>
                <a:ext uri="{FF2B5EF4-FFF2-40B4-BE49-F238E27FC236}">
                  <a16:creationId xmlns:a16="http://schemas.microsoft.com/office/drawing/2014/main" id="{098520CC-EA55-426C-87AD-02DA3BAAC3AF}"/>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E3E48B-4A6A-4E66-9DBA-FFD51C9B9DA3}"/>
                </a:ext>
              </a:extLst>
            </p:cNvPr>
            <p:cNvSpPr/>
            <p:nvPr/>
          </p:nvSpPr>
          <p:spPr>
            <a:xfrm>
              <a:off x="1240871" y="1436960"/>
              <a:ext cx="2379945" cy="707886"/>
            </a:xfrm>
            <a:prstGeom prst="rect">
              <a:avLst/>
            </a:prstGeom>
          </p:spPr>
          <p:txBody>
            <a:bodyPr wrap="square">
              <a:spAutoFit/>
            </a:bodyPr>
            <a:lstStyle/>
            <a:p>
              <a:pPr algn="ctr"/>
              <a:r>
                <a:rPr lang="en-US" sz="2000" b="1" dirty="0"/>
                <a:t>Azure Service Fabric</a:t>
              </a:r>
            </a:p>
            <a:p>
              <a:pPr algn="ctr"/>
              <a:r>
                <a:rPr lang="en-US" sz="2000" b="1" dirty="0"/>
                <a:t>Explorer</a:t>
              </a:r>
            </a:p>
          </p:txBody>
        </p:sp>
      </p:grpSp>
      <p:grpSp>
        <p:nvGrpSpPr>
          <p:cNvPr id="7" name="Groupe 6">
            <a:extLst>
              <a:ext uri="{FF2B5EF4-FFF2-40B4-BE49-F238E27FC236}">
                <a16:creationId xmlns:a16="http://schemas.microsoft.com/office/drawing/2014/main" id="{E66C3E66-030D-47C7-B54E-C4163AF18D53}"/>
              </a:ext>
            </a:extLst>
          </p:cNvPr>
          <p:cNvGrpSpPr/>
          <p:nvPr/>
        </p:nvGrpSpPr>
        <p:grpSpPr>
          <a:xfrm>
            <a:off x="8458781" y="1496595"/>
            <a:ext cx="3293525" cy="3293525"/>
            <a:chOff x="784080" y="144140"/>
            <a:chExt cx="3293525" cy="3293525"/>
          </a:xfrm>
        </p:grpSpPr>
        <p:pic>
          <p:nvPicPr>
            <p:cNvPr id="8" name="Image 7">
              <a:extLst>
                <a:ext uri="{FF2B5EF4-FFF2-40B4-BE49-F238E27FC236}">
                  <a16:creationId xmlns:a16="http://schemas.microsoft.com/office/drawing/2014/main" id="{22A32ADC-E916-4F4C-802F-27820F54B90D}"/>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5F2F750-864B-4A6D-906B-37F6166B0A02}"/>
                </a:ext>
              </a:extLst>
            </p:cNvPr>
            <p:cNvSpPr/>
            <p:nvPr/>
          </p:nvSpPr>
          <p:spPr>
            <a:xfrm>
              <a:off x="1240869" y="1615444"/>
              <a:ext cx="2379945" cy="400110"/>
            </a:xfrm>
            <a:prstGeom prst="rect">
              <a:avLst/>
            </a:prstGeom>
          </p:spPr>
          <p:txBody>
            <a:bodyPr wrap="square">
              <a:spAutoFit/>
            </a:bodyPr>
            <a:lstStyle/>
            <a:p>
              <a:pPr algn="ctr"/>
              <a:r>
                <a:rPr lang="en-US" sz="2000" b="1" dirty="0"/>
                <a:t>Azure Monitoring</a:t>
              </a:r>
            </a:p>
          </p:txBody>
        </p:sp>
      </p:grpSp>
      <p:pic>
        <p:nvPicPr>
          <p:cNvPr id="10" name="Image 9">
            <a:extLst>
              <a:ext uri="{FF2B5EF4-FFF2-40B4-BE49-F238E27FC236}">
                <a16:creationId xmlns:a16="http://schemas.microsoft.com/office/drawing/2014/main" id="{8231CCE4-4703-459E-BD80-4232A192FE4E}"/>
              </a:ext>
            </a:extLst>
          </p:cNvPr>
          <p:cNvPicPr>
            <a:picLocks noChangeAspect="1"/>
          </p:cNvPicPr>
          <p:nvPr/>
        </p:nvPicPr>
        <p:blipFill>
          <a:blip r:embed="rId4"/>
          <a:stretch>
            <a:fillRect/>
          </a:stretch>
        </p:blipFill>
        <p:spPr>
          <a:xfrm>
            <a:off x="5318603" y="5156617"/>
            <a:ext cx="3324225" cy="685800"/>
          </a:xfrm>
          <a:prstGeom prst="rect">
            <a:avLst/>
          </a:prstGeom>
        </p:spPr>
      </p:pic>
      <p:pic>
        <p:nvPicPr>
          <p:cNvPr id="11" name="Image 10">
            <a:extLst>
              <a:ext uri="{FF2B5EF4-FFF2-40B4-BE49-F238E27FC236}">
                <a16:creationId xmlns:a16="http://schemas.microsoft.com/office/drawing/2014/main" id="{44349251-9A27-49CD-A7A5-0D0FD98B14CD}"/>
              </a:ext>
            </a:extLst>
          </p:cNvPr>
          <p:cNvPicPr>
            <a:picLocks noChangeAspect="1"/>
          </p:cNvPicPr>
          <p:nvPr/>
        </p:nvPicPr>
        <p:blipFill>
          <a:blip r:embed="rId5"/>
          <a:stretch>
            <a:fillRect/>
          </a:stretch>
        </p:blipFill>
        <p:spPr>
          <a:xfrm>
            <a:off x="9284209" y="4880392"/>
            <a:ext cx="2314575" cy="962025"/>
          </a:xfrm>
          <a:prstGeom prst="rect">
            <a:avLst/>
          </a:prstGeom>
        </p:spPr>
      </p:pic>
      <p:sp>
        <p:nvSpPr>
          <p:cNvPr id="12" name="ZoneTexte 11">
            <a:extLst>
              <a:ext uri="{FF2B5EF4-FFF2-40B4-BE49-F238E27FC236}">
                <a16:creationId xmlns:a16="http://schemas.microsoft.com/office/drawing/2014/main" id="{402E177D-78EA-4E03-9631-8B2A47B68EDC}"/>
              </a:ext>
            </a:extLst>
          </p:cNvPr>
          <p:cNvSpPr txBox="1"/>
          <p:nvPr/>
        </p:nvSpPr>
        <p:spPr>
          <a:xfrm>
            <a:off x="629173" y="2223083"/>
            <a:ext cx="4600951" cy="2369880"/>
          </a:xfrm>
          <a:prstGeom prst="rect">
            <a:avLst/>
          </a:prstGeom>
          <a:noFill/>
        </p:spPr>
        <p:txBody>
          <a:bodyPr wrap="square" rtlCol="0">
            <a:spAutoFit/>
          </a:bodyPr>
          <a:lstStyle/>
          <a:p>
            <a:pPr marL="342900" indent="-342900">
              <a:buFont typeface="Arial" panose="020B0604020202020204" pitchFamily="34" charset="0"/>
              <a:buChar char="•"/>
            </a:pPr>
            <a:r>
              <a:rPr lang="en-CA" sz="2800" dirty="0"/>
              <a:t>Application monitoring</a:t>
            </a:r>
          </a:p>
          <a:p>
            <a:pPr marL="342900" indent="-342900">
              <a:buFont typeface="Arial" panose="020B0604020202020204" pitchFamily="34" charset="0"/>
              <a:buChar char="•"/>
            </a:pPr>
            <a:r>
              <a:rPr lang="en-CA" sz="2800" dirty="0"/>
              <a:t>Cluster monitoring</a:t>
            </a:r>
          </a:p>
          <a:p>
            <a:pPr marL="342900" indent="-342900">
              <a:buFont typeface="Arial" panose="020B0604020202020204" pitchFamily="34" charset="0"/>
              <a:buChar char="•"/>
            </a:pPr>
            <a:r>
              <a:rPr lang="en-CA" sz="2800" dirty="0"/>
              <a:t>Infrastructure monitoring</a:t>
            </a:r>
          </a:p>
          <a:p>
            <a:pPr marL="342900" indent="-342900">
              <a:buFont typeface="Arial" panose="020B0604020202020204" pitchFamily="34" charset="0"/>
              <a:buChar char="•"/>
            </a:pPr>
            <a:r>
              <a:rPr lang="en-CA" sz="2800" dirty="0"/>
              <a:t>Watchdogs</a:t>
            </a:r>
          </a:p>
          <a:p>
            <a:endParaRPr lang="en-CA" b="1" dirty="0"/>
          </a:p>
          <a:p>
            <a:endParaRPr lang="en-CA" dirty="0"/>
          </a:p>
        </p:txBody>
      </p:sp>
    </p:spTree>
    <p:extLst>
      <p:ext uri="{BB962C8B-B14F-4D97-AF65-F5344CB8AC3E}">
        <p14:creationId xmlns:p14="http://schemas.microsoft.com/office/powerpoint/2010/main" val="2007343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F20AA-FAC2-468B-B92A-D537E0567794}"/>
              </a:ext>
            </a:extLst>
          </p:cNvPr>
          <p:cNvSpPr>
            <a:spLocks noGrp="1"/>
          </p:cNvSpPr>
          <p:nvPr>
            <p:ph type="title"/>
          </p:nvPr>
        </p:nvSpPr>
        <p:spPr>
          <a:xfrm>
            <a:off x="568047" y="2084172"/>
            <a:ext cx="11354714" cy="2139688"/>
          </a:xfrm>
        </p:spPr>
        <p:txBody>
          <a:bodyPr/>
          <a:lstStyle/>
          <a:p>
            <a:r>
              <a:rPr lang="en-US" dirty="0"/>
              <a:t>Build a .NET Service Fabric application</a:t>
            </a:r>
            <a:endParaRPr lang="en-CA" dirty="0"/>
          </a:p>
        </p:txBody>
      </p:sp>
    </p:spTree>
    <p:extLst>
      <p:ext uri="{BB962C8B-B14F-4D97-AF65-F5344CB8AC3E}">
        <p14:creationId xmlns:p14="http://schemas.microsoft.com/office/powerpoint/2010/main" val="11494808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3C8B6-F62B-409E-8889-90EF37BA51EF}"/>
              </a:ext>
            </a:extLst>
          </p:cNvPr>
          <p:cNvSpPr>
            <a:spLocks noGrp="1"/>
          </p:cNvSpPr>
          <p:nvPr>
            <p:ph type="title"/>
          </p:nvPr>
        </p:nvSpPr>
        <p:spPr>
          <a:xfrm>
            <a:off x="568047" y="2084172"/>
            <a:ext cx="11354714" cy="2139688"/>
          </a:xfrm>
        </p:spPr>
        <p:txBody>
          <a:bodyPr/>
          <a:lstStyle/>
          <a:p>
            <a:r>
              <a:rPr lang="en-US" dirty="0"/>
              <a:t>Deploy a Service Fabric application to a cluster in Azure</a:t>
            </a:r>
            <a:endParaRPr lang="en-CA" dirty="0"/>
          </a:p>
        </p:txBody>
      </p:sp>
    </p:spTree>
    <p:extLst>
      <p:ext uri="{BB962C8B-B14F-4D97-AF65-F5344CB8AC3E}">
        <p14:creationId xmlns:p14="http://schemas.microsoft.com/office/powerpoint/2010/main" val="2111270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Execute Docker container in Service Fabric</a:t>
            </a:r>
            <a:endParaRPr lang="en-CA" dirty="0"/>
          </a:p>
        </p:txBody>
      </p:sp>
    </p:spTree>
    <p:extLst>
      <p:ext uri="{BB962C8B-B14F-4D97-AF65-F5344CB8AC3E}">
        <p14:creationId xmlns:p14="http://schemas.microsoft.com/office/powerpoint/2010/main" val="2391566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08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355306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Build and execute Docker container in Service Fabric</a:t>
            </a:r>
            <a:endParaRPr lang="en-CA" dirty="0"/>
          </a:p>
        </p:txBody>
      </p:sp>
    </p:spTree>
    <p:extLst>
      <p:ext uri="{BB962C8B-B14F-4D97-AF65-F5344CB8AC3E}">
        <p14:creationId xmlns:p14="http://schemas.microsoft.com/office/powerpoint/2010/main" val="7823598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44F5C9-D7F2-4E1A-8C11-99F3B8F9516D}"/>
              </a:ext>
            </a:extLst>
          </p:cNvPr>
          <p:cNvSpPr>
            <a:spLocks noGrp="1"/>
          </p:cNvSpPr>
          <p:nvPr>
            <p:ph type="title"/>
          </p:nvPr>
        </p:nvSpPr>
        <p:spPr/>
        <p:txBody>
          <a:bodyPr/>
          <a:lstStyle/>
          <a:p>
            <a:r>
              <a:rPr lang="en-US" dirty="0"/>
              <a:t>Stateless Services and Stateful Services </a:t>
            </a:r>
            <a:endParaRPr lang="en-CA" dirty="0"/>
          </a:p>
        </p:txBody>
      </p:sp>
      <p:sp>
        <p:nvSpPr>
          <p:cNvPr id="4" name="Espace réservé du texte 3">
            <a:extLst>
              <a:ext uri="{FF2B5EF4-FFF2-40B4-BE49-F238E27FC236}">
                <a16:creationId xmlns:a16="http://schemas.microsoft.com/office/drawing/2014/main" id="{2FBAF6CA-20D1-4237-AFC2-06A12115DD84}"/>
              </a:ext>
            </a:extLst>
          </p:cNvPr>
          <p:cNvSpPr>
            <a:spLocks noGrp="1"/>
          </p:cNvSpPr>
          <p:nvPr>
            <p:ph type="body" sz="quarter" idx="10"/>
          </p:nvPr>
        </p:nvSpPr>
        <p:spPr>
          <a:xfrm>
            <a:off x="586390" y="1434370"/>
            <a:ext cx="11018520" cy="2287806"/>
          </a:xfrm>
        </p:spPr>
        <p:txBody>
          <a:bodyPr/>
          <a:lstStyle/>
          <a:p>
            <a:r>
              <a:rPr lang="en-US" dirty="0"/>
              <a:t>Stateless Services - no state is maintained in the service. </a:t>
            </a:r>
            <a:r>
              <a:rPr lang="en-US" dirty="0">
                <a:sym typeface="Wingdings" panose="05000000000000000000" pitchFamily="2" charset="2"/>
              </a:rPr>
              <a:t> Covered in this session</a:t>
            </a:r>
          </a:p>
          <a:p>
            <a:r>
              <a:rPr lang="en-US" dirty="0"/>
              <a:t>Stateful Services  - state is stored with the service. </a:t>
            </a:r>
            <a:r>
              <a:rPr lang="en-US" dirty="0">
                <a:sym typeface="Wingdings" panose="05000000000000000000" pitchFamily="2" charset="2"/>
              </a:rPr>
              <a:t>Not Covered in this session.</a:t>
            </a:r>
          </a:p>
          <a:p>
            <a:endParaRPr lang="en-CA" dirty="0"/>
          </a:p>
        </p:txBody>
      </p:sp>
      <p:pic>
        <p:nvPicPr>
          <p:cNvPr id="5" name="Image 4">
            <a:extLst>
              <a:ext uri="{FF2B5EF4-FFF2-40B4-BE49-F238E27FC236}">
                <a16:creationId xmlns:a16="http://schemas.microsoft.com/office/drawing/2014/main" id="{596B7D63-086E-472F-833C-D680D1E5941E}"/>
              </a:ext>
            </a:extLst>
          </p:cNvPr>
          <p:cNvPicPr>
            <a:picLocks noChangeAspect="1"/>
          </p:cNvPicPr>
          <p:nvPr/>
        </p:nvPicPr>
        <p:blipFill>
          <a:blip r:embed="rId3"/>
          <a:stretch>
            <a:fillRect/>
          </a:stretch>
        </p:blipFill>
        <p:spPr>
          <a:xfrm>
            <a:off x="1868556" y="2760506"/>
            <a:ext cx="4558067" cy="4061826"/>
          </a:xfrm>
          <a:prstGeom prst="rect">
            <a:avLst/>
          </a:prstGeom>
        </p:spPr>
      </p:pic>
      <p:pic>
        <p:nvPicPr>
          <p:cNvPr id="7" name="Image 6">
            <a:extLst>
              <a:ext uri="{FF2B5EF4-FFF2-40B4-BE49-F238E27FC236}">
                <a16:creationId xmlns:a16="http://schemas.microsoft.com/office/drawing/2014/main" id="{AE2CCFD3-14D1-4A25-A231-74215EBB1209}"/>
              </a:ext>
            </a:extLst>
          </p:cNvPr>
          <p:cNvPicPr>
            <a:picLocks noChangeAspect="1"/>
          </p:cNvPicPr>
          <p:nvPr/>
        </p:nvPicPr>
        <p:blipFill>
          <a:blip r:embed="rId4"/>
          <a:stretch>
            <a:fillRect/>
          </a:stretch>
        </p:blipFill>
        <p:spPr>
          <a:xfrm>
            <a:off x="6653215" y="3056146"/>
            <a:ext cx="5538785" cy="3692523"/>
          </a:xfrm>
          <a:prstGeom prst="rect">
            <a:avLst/>
          </a:prstGeom>
        </p:spPr>
      </p:pic>
      <p:sp>
        <p:nvSpPr>
          <p:cNvPr id="8" name="ZoneTexte 7">
            <a:extLst>
              <a:ext uri="{FF2B5EF4-FFF2-40B4-BE49-F238E27FC236}">
                <a16:creationId xmlns:a16="http://schemas.microsoft.com/office/drawing/2014/main" id="{DF641CD7-D38B-4CD4-B029-306C4B49975D}"/>
              </a:ext>
            </a:extLst>
          </p:cNvPr>
          <p:cNvSpPr txBox="1"/>
          <p:nvPr/>
        </p:nvSpPr>
        <p:spPr>
          <a:xfrm>
            <a:off x="8746434" y="6564003"/>
            <a:ext cx="1722587" cy="369332"/>
          </a:xfrm>
          <a:prstGeom prst="rect">
            <a:avLst/>
          </a:prstGeom>
          <a:noFill/>
        </p:spPr>
        <p:txBody>
          <a:bodyPr wrap="none" rtlCol="0">
            <a:spAutoFit/>
          </a:bodyPr>
          <a:lstStyle/>
          <a:p>
            <a:r>
              <a:rPr lang="en-CA"/>
              <a:t>Stateful Services</a:t>
            </a:r>
            <a:endParaRPr lang="en-CA" dirty="0"/>
          </a:p>
        </p:txBody>
      </p:sp>
      <p:sp>
        <p:nvSpPr>
          <p:cNvPr id="9" name="ZoneTexte 8">
            <a:extLst>
              <a:ext uri="{FF2B5EF4-FFF2-40B4-BE49-F238E27FC236}">
                <a16:creationId xmlns:a16="http://schemas.microsoft.com/office/drawing/2014/main" id="{7572AB74-8DBC-4E0D-A0D2-0EB77600A1F2}"/>
              </a:ext>
            </a:extLst>
          </p:cNvPr>
          <p:cNvSpPr txBox="1"/>
          <p:nvPr/>
        </p:nvSpPr>
        <p:spPr>
          <a:xfrm>
            <a:off x="3069108" y="6564003"/>
            <a:ext cx="1827231" cy="369332"/>
          </a:xfrm>
          <a:prstGeom prst="rect">
            <a:avLst/>
          </a:prstGeom>
          <a:noFill/>
        </p:spPr>
        <p:txBody>
          <a:bodyPr wrap="none" rtlCol="0">
            <a:spAutoFit/>
          </a:bodyPr>
          <a:lstStyle/>
          <a:p>
            <a:r>
              <a:rPr lang="en-CA" dirty="0"/>
              <a:t>Stateless Services</a:t>
            </a:r>
          </a:p>
        </p:txBody>
      </p:sp>
    </p:spTree>
    <p:extLst>
      <p:ext uri="{BB962C8B-B14F-4D97-AF65-F5344CB8AC3E}">
        <p14:creationId xmlns:p14="http://schemas.microsoft.com/office/powerpoint/2010/main" val="36220228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F6E7C-A3E6-4D21-B070-D7A4EC9471CB}"/>
              </a:ext>
            </a:extLst>
          </p:cNvPr>
          <p:cNvSpPr>
            <a:spLocks noGrp="1"/>
          </p:cNvSpPr>
          <p:nvPr>
            <p:ph type="title"/>
          </p:nvPr>
        </p:nvSpPr>
        <p:spPr/>
        <p:txBody>
          <a:bodyPr/>
          <a:lstStyle/>
          <a:p>
            <a:r>
              <a:rPr lang="fr-CA" dirty="0"/>
              <a:t>Conclusion</a:t>
            </a:r>
            <a:endParaRPr lang="en-CA" dirty="0"/>
          </a:p>
        </p:txBody>
      </p:sp>
      <p:sp>
        <p:nvSpPr>
          <p:cNvPr id="5" name="Espace réservé du texte 4">
            <a:extLst>
              <a:ext uri="{FF2B5EF4-FFF2-40B4-BE49-F238E27FC236}">
                <a16:creationId xmlns:a16="http://schemas.microsoft.com/office/drawing/2014/main" id="{8EE69957-61ED-4B69-81CF-074E6BB14AF6}"/>
              </a:ext>
            </a:extLst>
          </p:cNvPr>
          <p:cNvSpPr>
            <a:spLocks noGrp="1"/>
          </p:cNvSpPr>
          <p:nvPr>
            <p:ph type="body" sz="quarter" idx="10"/>
          </p:nvPr>
        </p:nvSpPr>
        <p:spPr>
          <a:xfrm>
            <a:off x="586390" y="1434370"/>
            <a:ext cx="11018520" cy="5319918"/>
          </a:xfrm>
        </p:spPr>
        <p:txBody>
          <a:bodyPr/>
          <a:lstStyle/>
          <a:p>
            <a:r>
              <a:rPr lang="en-US" dirty="0"/>
              <a:t>Microservices Overview</a:t>
            </a:r>
          </a:p>
          <a:p>
            <a:r>
              <a:rPr lang="en-US" dirty="0"/>
              <a:t>Introduction to Service Fabric and architecture</a:t>
            </a:r>
          </a:p>
          <a:p>
            <a:r>
              <a:rPr lang="en-US" dirty="0"/>
              <a:t>Prepare the environment</a:t>
            </a:r>
          </a:p>
          <a:p>
            <a:r>
              <a:rPr lang="en-US" dirty="0"/>
              <a:t>Demo: </a:t>
            </a:r>
          </a:p>
          <a:p>
            <a:pPr marL="571500" lvl="1" indent="-342900">
              <a:buFont typeface="Wingdings" panose="05000000000000000000" pitchFamily="2" charset="2"/>
              <a:buChar char="ü"/>
            </a:pPr>
            <a:r>
              <a:rPr lang="en-US" dirty="0"/>
              <a:t>	Set up a local service Fabric Cluster</a:t>
            </a:r>
          </a:p>
          <a:p>
            <a:pPr marL="571500" lvl="1" indent="-342900">
              <a:buFont typeface="Wingdings" panose="05000000000000000000" pitchFamily="2" charset="2"/>
              <a:buChar char="ü"/>
            </a:pPr>
            <a:r>
              <a:rPr lang="en-US" dirty="0"/>
              <a:t>	Create a Service Fabric using Visual Studio</a:t>
            </a:r>
          </a:p>
          <a:p>
            <a:pPr marL="571500" lvl="1" indent="-342900">
              <a:buFont typeface="Wingdings" panose="05000000000000000000" pitchFamily="2" charset="2"/>
              <a:buChar char="ü"/>
            </a:pPr>
            <a:r>
              <a:rPr lang="en-US" dirty="0"/>
              <a:t>	Publish a Service Fabric in Visual Studio</a:t>
            </a:r>
          </a:p>
          <a:p>
            <a:pPr marL="571500" lvl="1" indent="-342900">
              <a:buFont typeface="Wingdings" panose="05000000000000000000" pitchFamily="2" charset="2"/>
              <a:buChar char="ü"/>
            </a:pPr>
            <a:r>
              <a:rPr lang="en-US" dirty="0"/>
              <a:t>	Overview Monitoring and diagnostics</a:t>
            </a:r>
          </a:p>
          <a:p>
            <a:pPr marL="571500" lvl="1" indent="-342900">
              <a:buFont typeface="Wingdings" panose="05000000000000000000" pitchFamily="2" charset="2"/>
              <a:buChar char="ü"/>
            </a:pPr>
            <a:r>
              <a:rPr lang="en-US" dirty="0"/>
              <a:t>	Build a .NET Service Fabric application</a:t>
            </a:r>
          </a:p>
          <a:p>
            <a:pPr marL="571500" lvl="1" indent="-342900">
              <a:buFont typeface="Wingdings" panose="05000000000000000000" pitchFamily="2" charset="2"/>
              <a:buChar char="ü"/>
            </a:pPr>
            <a:r>
              <a:rPr lang="en-US" dirty="0"/>
              <a:t>	Deploy a Service Fabric application to a cluster in Azure</a:t>
            </a:r>
          </a:p>
          <a:p>
            <a:pPr marL="571500" lvl="1" indent="-342900">
              <a:buFont typeface="Wingdings" panose="05000000000000000000" pitchFamily="2" charset="2"/>
              <a:buChar char="ü"/>
            </a:pPr>
            <a:r>
              <a:rPr lang="en-US" dirty="0"/>
              <a:t>	Build and execute Docker container in Service Fabric</a:t>
            </a:r>
          </a:p>
          <a:p>
            <a:r>
              <a:rPr lang="en-US" dirty="0"/>
              <a:t>	</a:t>
            </a:r>
          </a:p>
        </p:txBody>
      </p:sp>
    </p:spTree>
    <p:extLst>
      <p:ext uri="{BB962C8B-B14F-4D97-AF65-F5344CB8AC3E}">
        <p14:creationId xmlns:p14="http://schemas.microsoft.com/office/powerpoint/2010/main" val="1231550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5ABE4-99E9-40A3-8C82-2DCF2A9F4E71}"/>
              </a:ext>
            </a:extLst>
          </p:cNvPr>
          <p:cNvSpPr>
            <a:spLocks noGrp="1"/>
          </p:cNvSpPr>
          <p:nvPr>
            <p:ph type="title"/>
          </p:nvPr>
        </p:nvSpPr>
        <p:spPr/>
        <p:txBody>
          <a:bodyPr/>
          <a:lstStyle/>
          <a:p>
            <a:r>
              <a:rPr lang="fr-CA" dirty="0" err="1"/>
              <a:t>References</a:t>
            </a:r>
            <a:endParaRPr lang="en-CA" dirty="0"/>
          </a:p>
        </p:txBody>
      </p:sp>
      <p:sp>
        <p:nvSpPr>
          <p:cNvPr id="3" name="Espace réservé du texte 2">
            <a:extLst>
              <a:ext uri="{FF2B5EF4-FFF2-40B4-BE49-F238E27FC236}">
                <a16:creationId xmlns:a16="http://schemas.microsoft.com/office/drawing/2014/main" id="{A8E461D5-62BD-43C0-84A0-90EB426561B1}"/>
              </a:ext>
            </a:extLst>
          </p:cNvPr>
          <p:cNvSpPr>
            <a:spLocks noGrp="1"/>
          </p:cNvSpPr>
          <p:nvPr>
            <p:ph type="body" sz="quarter" idx="10"/>
          </p:nvPr>
        </p:nvSpPr>
        <p:spPr>
          <a:xfrm>
            <a:off x="586390" y="1434370"/>
            <a:ext cx="11018520" cy="4223720"/>
          </a:xfrm>
        </p:spPr>
        <p:txBody>
          <a:bodyPr/>
          <a:lstStyle/>
          <a:p>
            <a:r>
              <a:rPr lang="en-CA" dirty="0">
                <a:hlinkClick r:id="rId3"/>
              </a:rPr>
              <a:t>https://www.linkedin.com/learning/l-essentiel-d-azure-service-fabric/</a:t>
            </a:r>
            <a:endParaRPr lang="en-CA" dirty="0">
              <a:hlinkClick r:id="rId4"/>
            </a:endParaRPr>
          </a:p>
          <a:p>
            <a:r>
              <a:rPr lang="en-CA" dirty="0">
                <a:hlinkClick r:id="rId5"/>
              </a:rPr>
              <a:t>https://docs.microsoft.com/en-us/azure/service-fabric/service-fabric-tutorial-deploy-app-to-party-cluster</a:t>
            </a:r>
            <a:endParaRPr lang="en-CA" dirty="0"/>
          </a:p>
          <a:p>
            <a:r>
              <a:rPr lang="en-CA" dirty="0">
                <a:hlinkClick r:id="rId6"/>
              </a:rPr>
              <a:t>https://docs.microsoft.com/en-us/azure/service-fabric/service-fabric-tutorial-monitoring-aspnet</a:t>
            </a:r>
            <a:endParaRPr lang="en-CA" dirty="0">
              <a:hlinkClick r:id="rId7"/>
            </a:endParaRPr>
          </a:p>
          <a:p>
            <a:r>
              <a:rPr lang="en-CA" dirty="0">
                <a:hlinkClick r:id="rId7"/>
              </a:rPr>
              <a:t>https://docs.microsoft.com/en-us/azure/service-fabric/service-fabric-overview</a:t>
            </a:r>
            <a:endParaRPr lang="en-CA" dirty="0">
              <a:hlinkClick r:id="rId8"/>
            </a:endParaRPr>
          </a:p>
          <a:p>
            <a:r>
              <a:rPr lang="en-CA" dirty="0">
                <a:hlinkClick r:id="rId8"/>
              </a:rPr>
              <a:t>https://www.jamessturtevant.com/posts/Service-Fabric-Service-Types/</a:t>
            </a:r>
            <a:endParaRPr lang="en-CA" dirty="0"/>
          </a:p>
          <a:p>
            <a:endParaRPr lang="en-CA" dirty="0"/>
          </a:p>
        </p:txBody>
      </p:sp>
    </p:spTree>
    <p:extLst>
      <p:ext uri="{BB962C8B-B14F-4D97-AF65-F5344CB8AC3E}">
        <p14:creationId xmlns:p14="http://schemas.microsoft.com/office/powerpoint/2010/main" val="143914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1012140"/>
          </a:xfrm>
        </p:spPr>
        <p:txBody>
          <a:bodyPr/>
          <a:lstStyle/>
          <a:p>
            <a:r>
              <a:rPr lang="en-US" dirty="0"/>
              <a:t>Monolithic vs Microservices Architecture</a:t>
            </a:r>
          </a:p>
        </p:txBody>
      </p:sp>
      <p:pic>
        <p:nvPicPr>
          <p:cNvPr id="6" name="Audio 5">
            <a:hlinkClick r:id="" action="ppaction://media"/>
            <a:extLst>
              <a:ext uri="{FF2B5EF4-FFF2-40B4-BE49-F238E27FC236}">
                <a16:creationId xmlns:a16="http://schemas.microsoft.com/office/drawing/2014/main" id="{DF8E6380-B014-4BE7-B2C7-3D572FD838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27556573"/>
      </p:ext>
    </p:extLst>
  </p:cSld>
  <p:clrMapOvr>
    <a:masterClrMapping/>
  </p:clrMapOvr>
  <p:transition advTm="26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B128A2-4FB3-4209-9234-98907129C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986" y="3841346"/>
            <a:ext cx="4030330" cy="1699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CA0B04-DD69-4B21-BE98-E2A38204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7319"/>
            <a:ext cx="371475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FCB8BE-58B7-4F35-9B85-42BB7E1ADB9C}"/>
              </a:ext>
            </a:extLst>
          </p:cNvPr>
          <p:cNvSpPr/>
          <p:nvPr/>
        </p:nvSpPr>
        <p:spPr>
          <a:xfrm>
            <a:off x="5974813" y="3244334"/>
            <a:ext cx="3596570" cy="369332"/>
          </a:xfrm>
          <a:prstGeom prst="rect">
            <a:avLst/>
          </a:prstGeom>
        </p:spPr>
        <p:txBody>
          <a:bodyPr wrap="square">
            <a:spAutoFit/>
          </a:bodyPr>
          <a:lstStyle/>
          <a:p>
            <a:r>
              <a:rPr lang="en-CA" b="0" i="0" dirty="0">
                <a:effectLst/>
                <a:latin typeface="Times New Roman" panose="02020603050405020304" pitchFamily="18" charset="0"/>
              </a:rPr>
              <a:t> </a:t>
            </a:r>
            <a:endParaRPr lang="en-CA" dirty="0"/>
          </a:p>
        </p:txBody>
      </p:sp>
      <p:sp>
        <p:nvSpPr>
          <p:cNvPr id="7" name="Rectangle 6">
            <a:extLst>
              <a:ext uri="{FF2B5EF4-FFF2-40B4-BE49-F238E27FC236}">
                <a16:creationId xmlns:a16="http://schemas.microsoft.com/office/drawing/2014/main" id="{D00704F2-42DD-4919-99EF-CA01B2DCF4E0}"/>
              </a:ext>
            </a:extLst>
          </p:cNvPr>
          <p:cNvSpPr/>
          <p:nvPr/>
        </p:nvSpPr>
        <p:spPr>
          <a:xfrm>
            <a:off x="3920986" y="5099815"/>
            <a:ext cx="2797864" cy="1862048"/>
          </a:xfrm>
          <a:prstGeom prst="rect">
            <a:avLst/>
          </a:prstGeom>
        </p:spPr>
        <p:txBody>
          <a:bodyPr wrap="square">
            <a:spAutoFit/>
          </a:bodyPr>
          <a:lstStyle/>
          <a:p>
            <a:r>
              <a:rPr lang="ar-AE" sz="11500" b="1" spc="50" dirty="0">
                <a:ln w="0"/>
                <a:solidFill>
                  <a:schemeClr val="bg2"/>
                </a:solidFill>
                <a:effectLst>
                  <a:innerShdw blurRad="63500" dist="50800" dir="13500000">
                    <a:srgbClr val="000000">
                      <a:alpha val="50000"/>
                    </a:srgbClr>
                  </a:innerShdw>
                </a:effectLst>
              </a:rPr>
              <a:t>شكرا</a:t>
            </a:r>
            <a:r>
              <a:rPr lang="ar-AE" sz="2800" b="1" spc="50" dirty="0">
                <a:ln w="0"/>
                <a:solidFill>
                  <a:schemeClr val="bg2"/>
                </a:solidFill>
                <a:effectLst>
                  <a:innerShdw blurRad="63500" dist="50800" dir="13500000">
                    <a:srgbClr val="000000">
                      <a:alpha val="50000"/>
                    </a:srgbClr>
                  </a:innerShdw>
                </a:effectLst>
              </a:rPr>
              <a:t>​</a:t>
            </a:r>
            <a:endParaRPr lang="en-CA" sz="2800" b="1" spc="50" dirty="0">
              <a:ln w="0"/>
              <a:solidFill>
                <a:schemeClr val="bg2"/>
              </a:solidFill>
              <a:effectLst>
                <a:innerShdw blurRad="63500" dist="50800" dir="13500000">
                  <a:srgbClr val="000000">
                    <a:alpha val="50000"/>
                  </a:srgbClr>
                </a:innerShdw>
              </a:effectLst>
            </a:endParaRPr>
          </a:p>
        </p:txBody>
      </p:sp>
      <p:sp>
        <p:nvSpPr>
          <p:cNvPr id="9" name="Titre 8">
            <a:extLst>
              <a:ext uri="{FF2B5EF4-FFF2-40B4-BE49-F238E27FC236}">
                <a16:creationId xmlns:a16="http://schemas.microsoft.com/office/drawing/2014/main" id="{724BA572-A5F2-41E3-9B53-44E569687423}"/>
              </a:ext>
            </a:extLst>
          </p:cNvPr>
          <p:cNvSpPr>
            <a:spLocks noGrp="1"/>
          </p:cNvSpPr>
          <p:nvPr>
            <p:ph type="title"/>
          </p:nvPr>
        </p:nvSpPr>
        <p:spPr/>
        <p:txBody>
          <a:bodyPr/>
          <a:lstStyle/>
          <a:p>
            <a:r>
              <a:rPr lang="fr-CA" dirty="0"/>
              <a:t>Hamida REBAI</a:t>
            </a:r>
            <a:endParaRPr lang="en-CA" dirty="0"/>
          </a:p>
        </p:txBody>
      </p:sp>
      <p:sp>
        <p:nvSpPr>
          <p:cNvPr id="10" name="Espace réservé du texte 9">
            <a:extLst>
              <a:ext uri="{FF2B5EF4-FFF2-40B4-BE49-F238E27FC236}">
                <a16:creationId xmlns:a16="http://schemas.microsoft.com/office/drawing/2014/main" id="{A6DAF49C-9D63-4AC4-A3AF-48ED5FF51A75}"/>
              </a:ext>
            </a:extLst>
          </p:cNvPr>
          <p:cNvSpPr>
            <a:spLocks noGrp="1"/>
          </p:cNvSpPr>
          <p:nvPr>
            <p:ph type="body" sz="quarter" idx="12"/>
          </p:nvPr>
        </p:nvSpPr>
        <p:spPr>
          <a:xfrm>
            <a:off x="585216" y="3729801"/>
            <a:ext cx="5510784" cy="304699"/>
          </a:xfrm>
        </p:spPr>
        <p:txBody>
          <a:bodyPr/>
          <a:lstStyle/>
          <a:p>
            <a:r>
              <a:rPr lang="fr-CA" dirty="0"/>
              <a:t>Microsoft MVP</a:t>
            </a:r>
            <a:endParaRPr lang="en-CA" dirty="0"/>
          </a:p>
        </p:txBody>
      </p:sp>
    </p:spTree>
    <p:extLst>
      <p:ext uri="{BB962C8B-B14F-4D97-AF65-F5344CB8AC3E}">
        <p14:creationId xmlns:p14="http://schemas.microsoft.com/office/powerpoint/2010/main" val="303252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pic>
        <p:nvPicPr>
          <p:cNvPr id="4" name="Audio 3">
            <a:hlinkClick r:id="" action="ppaction://media"/>
            <a:extLst>
              <a:ext uri="{FF2B5EF4-FFF2-40B4-BE49-F238E27FC236}">
                <a16:creationId xmlns:a16="http://schemas.microsoft.com/office/drawing/2014/main" id="{354E961B-0F58-4ECC-8366-ACD55488DF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32928480"/>
      </p:ext>
    </p:extLst>
  </p:cSld>
  <p:clrMapOvr>
    <a:masterClrMapping/>
  </p:clrMapOvr>
  <p:transition advTm="3920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036" y="0"/>
            <a:ext cx="10287928" cy="6858000"/>
          </a:xfrm>
          <a:prstGeom prst="rect">
            <a:avLst/>
          </a:prstGeom>
        </p:spPr>
      </p:pic>
      <p:pic>
        <p:nvPicPr>
          <p:cNvPr id="4" name="Audio 3">
            <a:hlinkClick r:id="" action="ppaction://media"/>
            <a:extLst>
              <a:ext uri="{FF2B5EF4-FFF2-40B4-BE49-F238E27FC236}">
                <a16:creationId xmlns:a16="http://schemas.microsoft.com/office/drawing/2014/main" id="{3C0DBB3B-F1D8-4880-ACB5-C58E546FF9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95742969"/>
      </p:ext>
    </p:extLst>
  </p:cSld>
  <p:clrMapOvr>
    <a:masterClrMapping/>
  </p:clrMapOvr>
  <mc:AlternateContent xmlns:mc="http://schemas.openxmlformats.org/markup-compatibility/2006">
    <mc:Choice xmlns:p14="http://schemas.microsoft.com/office/powerpoint/2010/main" Requires="p14">
      <p:transition spd="slow" p14:dur="2000" advTm="9679"/>
    </mc:Choice>
    <mc:Fallback>
      <p:transition spd="slow" advTm="9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C9FDB0F-6F45-4CEC-8B57-34064BB678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pic>
        <p:nvPicPr>
          <p:cNvPr id="7" name="Audio 6">
            <a:hlinkClick r:id="" action="ppaction://media"/>
            <a:extLst>
              <a:ext uri="{FF2B5EF4-FFF2-40B4-BE49-F238E27FC236}">
                <a16:creationId xmlns:a16="http://schemas.microsoft.com/office/drawing/2014/main" id="{01B69AF0-6069-4867-8BFC-25D0755C80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558639"/>
      </p:ext>
    </p:extLst>
  </p:cSld>
  <p:clrMapOvr>
    <a:masterClrMapping/>
  </p:clrMapOvr>
  <mc:AlternateContent xmlns:mc="http://schemas.openxmlformats.org/markup-compatibility/2006">
    <mc:Choice xmlns:p14="http://schemas.microsoft.com/office/powerpoint/2010/main" Requires="p14">
      <p:transition spd="slow" p14:dur="2000" advTm="13761"/>
    </mc:Choice>
    <mc:Fallback>
      <p:transition spd="slow" advTm="13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3"/>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pic>
        <p:nvPicPr>
          <p:cNvPr id="2" name="Audio 1">
            <a:hlinkClick r:id="" action="ppaction://media"/>
            <a:extLst>
              <a:ext uri="{FF2B5EF4-FFF2-40B4-BE49-F238E27FC236}">
                <a16:creationId xmlns:a16="http://schemas.microsoft.com/office/drawing/2014/main" id="{8D6B1DA5-BA2E-4170-9376-AFE6B539CA4D}"/>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51136909"/>
      </p:ext>
    </p:extLst>
  </p:cSld>
  <p:clrMapOvr>
    <a:masterClrMapping/>
  </p:clrMapOvr>
  <p:transition advTm="11636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Benefits of Microservices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pic>
        <p:nvPicPr>
          <p:cNvPr id="6" name="Audio 5">
            <a:hlinkClick r:id="" action="ppaction://media"/>
            <a:extLst>
              <a:ext uri="{FF2B5EF4-FFF2-40B4-BE49-F238E27FC236}">
                <a16:creationId xmlns:a16="http://schemas.microsoft.com/office/drawing/2014/main" id="{B18BD5E7-A925-490A-A1A4-0396D0849B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56114704"/>
      </p:ext>
    </p:extLst>
  </p:cSld>
  <p:clrMapOvr>
    <a:masterClrMapping/>
  </p:clrMapOvr>
  <p:transition advTm="3937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2.4|1.2|1.2"/>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2912</TotalTime>
  <Words>3289</Words>
  <Application>Microsoft Office PowerPoint</Application>
  <PresentationFormat>Grand écran</PresentationFormat>
  <Paragraphs>425</Paragraphs>
  <Slides>40</Slides>
  <Notes>29</Notes>
  <HiddenSlides>0</HiddenSlides>
  <MMClips>21</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40</vt:i4>
      </vt:variant>
    </vt:vector>
  </HeadingPairs>
  <TitlesOfParts>
    <vt:vector size="53" baseType="lpstr">
      <vt:lpstr>Arial</vt:lpstr>
      <vt:lpstr>Calibri</vt:lpstr>
      <vt:lpstr>Calibri Light</vt:lpstr>
      <vt:lpstr>Segoe Pro</vt:lpstr>
      <vt:lpstr>Segoe Semibold</vt:lpstr>
      <vt:lpstr>Segoe UI</vt:lpstr>
      <vt:lpstr>Segoe UI Light</vt:lpstr>
      <vt:lpstr>Segoe UI Semibold</vt:lpstr>
      <vt:lpstr>Segoe UI Semilight</vt:lpstr>
      <vt:lpstr>Showcard Gothic</vt:lpstr>
      <vt:lpstr>Times New Roman</vt:lpstr>
      <vt:lpstr>Wingdings</vt:lpstr>
      <vt:lpstr>Thème Office</vt:lpstr>
      <vt:lpstr>Containerize Microservices with Service Fabric</vt:lpstr>
      <vt:lpstr>Agenda</vt:lpstr>
      <vt:lpstr>Digital transformation and business needs</vt:lpstr>
      <vt:lpstr>Monolithic vs Microservices Architecture</vt:lpstr>
      <vt:lpstr>Présentation PowerPoint</vt:lpstr>
      <vt:lpstr>Présentation PowerPoint</vt:lpstr>
      <vt:lpstr>Présentation PowerPoint</vt:lpstr>
      <vt:lpstr>Présentation PowerPoint</vt:lpstr>
      <vt:lpstr>Benefits of Microservices</vt:lpstr>
      <vt:lpstr>Microservices architecture and Patterns</vt:lpstr>
      <vt:lpstr>Présentation PowerPoint</vt:lpstr>
      <vt:lpstr>Présentation PowerPoint</vt:lpstr>
      <vt:lpstr>Containers in Azure: a complete Set of Choices </vt:lpstr>
      <vt:lpstr>PaaS vs CaaS vs FaaS</vt:lpstr>
      <vt:lpstr>Service Fabric overview </vt:lpstr>
      <vt:lpstr>Présentation PowerPoint</vt:lpstr>
      <vt:lpstr>Service Fabric: cloud application platform </vt:lpstr>
      <vt:lpstr>Présentation PowerPoint</vt:lpstr>
      <vt:lpstr>Présentation PowerPoint</vt:lpstr>
      <vt:lpstr>Présentation PowerPoint</vt:lpstr>
      <vt:lpstr>Service Fabric architecture </vt:lpstr>
      <vt:lpstr>Prerequisites Environment</vt:lpstr>
      <vt:lpstr>Set up your windows development environment to buid Service Fabric</vt:lpstr>
      <vt:lpstr>Let’s start …</vt:lpstr>
      <vt:lpstr>Set up a local service Fabric Cluster</vt:lpstr>
      <vt:lpstr>Service Fabric Cluster structure</vt:lpstr>
      <vt:lpstr>Create a Service Fabric using Visual Studio</vt:lpstr>
      <vt:lpstr>Publish a Service Fabric in Visual Studio</vt:lpstr>
      <vt:lpstr>Overview Monitoring and diagnostics</vt:lpstr>
      <vt:lpstr>Monitoring and diagnostics</vt:lpstr>
      <vt:lpstr>Build a .NET Service Fabric application</vt:lpstr>
      <vt:lpstr>Deploy a Service Fabric application to a cluster in Azure</vt:lpstr>
      <vt:lpstr>Execute Docker container in Service Fabric</vt:lpstr>
      <vt:lpstr>Docker container</vt:lpstr>
      <vt:lpstr>Containers</vt:lpstr>
      <vt:lpstr>Build and execute Docker container in Service Fabric</vt:lpstr>
      <vt:lpstr>Stateless Services and Stateful Services </vt:lpstr>
      <vt:lpstr>Conclusion</vt:lpstr>
      <vt:lpstr>References</vt:lpstr>
      <vt:lpstr>Hamida REBAI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Hamida REBAÏ</dc:creator>
  <cp:lastModifiedBy>Hamida REBAÏ</cp:lastModifiedBy>
  <cp:revision>176</cp:revision>
  <dcterms:created xsi:type="dcterms:W3CDTF">2020-04-22T13:09:52Z</dcterms:created>
  <dcterms:modified xsi:type="dcterms:W3CDTF">2020-04-24T14:07:05Z</dcterms:modified>
</cp:coreProperties>
</file>